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466" r:id="rId2"/>
    <p:sldId id="472" r:id="rId3"/>
    <p:sldId id="360" r:id="rId4"/>
    <p:sldId id="496" r:id="rId5"/>
    <p:sldId id="497" r:id="rId6"/>
    <p:sldId id="503" r:id="rId7"/>
    <p:sldId id="485" r:id="rId8"/>
    <p:sldId id="410" r:id="rId9"/>
    <p:sldId id="502" r:id="rId10"/>
    <p:sldId id="424" r:id="rId11"/>
    <p:sldId id="516" r:id="rId12"/>
    <p:sldId id="517" r:id="rId13"/>
    <p:sldId id="518" r:id="rId14"/>
    <p:sldId id="519" r:id="rId15"/>
    <p:sldId id="520" r:id="rId16"/>
    <p:sldId id="521" r:id="rId17"/>
    <p:sldId id="522" r:id="rId18"/>
    <p:sldId id="523" r:id="rId19"/>
    <p:sldId id="524" r:id="rId20"/>
    <p:sldId id="525" r:id="rId21"/>
    <p:sldId id="526" r:id="rId22"/>
    <p:sldId id="528" r:id="rId23"/>
    <p:sldId id="529" r:id="rId24"/>
    <p:sldId id="533" r:id="rId25"/>
    <p:sldId id="534" r:id="rId26"/>
    <p:sldId id="535" r:id="rId27"/>
    <p:sldId id="536" r:id="rId28"/>
    <p:sldId id="537" r:id="rId29"/>
    <p:sldId id="538" r:id="rId30"/>
    <p:sldId id="539" r:id="rId31"/>
    <p:sldId id="540" r:id="rId32"/>
    <p:sldId id="541" r:id="rId33"/>
    <p:sldId id="543" r:id="rId34"/>
    <p:sldId id="504" r:id="rId35"/>
    <p:sldId id="507" r:id="rId36"/>
    <p:sldId id="506" r:id="rId37"/>
    <p:sldId id="508" r:id="rId38"/>
    <p:sldId id="513" r:id="rId39"/>
    <p:sldId id="514" r:id="rId40"/>
    <p:sldId id="515" r:id="rId41"/>
    <p:sldId id="512" r:id="rId42"/>
    <p:sldId id="451" r:id="rId43"/>
  </p:sldIdLst>
  <p:sldSz cx="9144000" cy="6858000" type="screen4x3"/>
  <p:notesSz cx="6858000" cy="9220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 Gonzales"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F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2" autoAdjust="0"/>
    <p:restoredTop sz="90538" autoAdjust="0"/>
  </p:normalViewPr>
  <p:slideViewPr>
    <p:cSldViewPr>
      <p:cViewPr>
        <p:scale>
          <a:sx n="66" d="100"/>
          <a:sy n="66" d="100"/>
        </p:scale>
        <p:origin x="-1814" y="-643"/>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50" d="100"/>
        <a:sy n="50" d="100"/>
      </p:scale>
      <p:origin x="0" y="0"/>
    </p:cViewPr>
  </p:sorterViewPr>
  <p:notesViewPr>
    <p:cSldViewPr>
      <p:cViewPr>
        <p:scale>
          <a:sx n="75" d="100"/>
          <a:sy n="75" d="100"/>
        </p:scale>
        <p:origin x="-732" y="1272"/>
      </p:cViewPr>
      <p:guideLst>
        <p:guide orient="horz" pos="2904"/>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933026-5C9F-46A5-A79B-51E6FC08DFA0}" type="doc">
      <dgm:prSet loTypeId="urn:microsoft.com/office/officeart/2005/8/layout/orgChart1" loCatId="hierarchy" qsTypeId="urn:microsoft.com/office/officeart/2005/8/quickstyle/simple1" qsCatId="simple" csTypeId="urn:microsoft.com/office/officeart/2005/8/colors/accent1_2" csCatId="accent1"/>
      <dgm:spPr/>
    </dgm:pt>
    <dgm:pt modelId="{00A5E913-29AB-4CDE-BBAA-98CE9FF7D7D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Secretary of Defense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Deputy Sec of Defense</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1EDFB6AB-B634-4C93-BD35-17DC1A64F162}" type="parTrans" cxnId="{7339FD34-32C5-4F65-86F9-1B2AC8B13BE4}">
      <dgm:prSet/>
      <dgm:spPr/>
    </dgm:pt>
    <dgm:pt modelId="{CCEAF250-5747-4FE6-B5D9-02C740B8EF05}" type="sibTrans" cxnId="{7339FD34-32C5-4F65-86F9-1B2AC8B13BE4}">
      <dgm:prSet/>
      <dgm:spPr/>
    </dgm:pt>
    <dgm:pt modelId="{A4AF71BC-328B-4CC4-8B89-0157A173F7D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Department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of Army</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86BF18EE-CAE7-4D87-88AF-02965098AB0E}" type="parTrans" cxnId="{62A609E0-14A2-4F99-8484-0050EECB5DA8}">
      <dgm:prSet/>
      <dgm:spPr/>
    </dgm:pt>
    <dgm:pt modelId="{3941CD8C-4E9C-4C31-ADA6-5BAB8DF85CE2}" type="sibTrans" cxnId="{62A609E0-14A2-4F99-8484-0050EECB5DA8}">
      <dgm:prSet/>
      <dgm:spPr/>
    </dgm:pt>
    <dgm:pt modelId="{B214CD40-BC05-48A9-AA7F-EE735BB96BF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Procurement</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44155267-D4E1-44C7-A589-924C059C1B89}" type="parTrans" cxnId="{0D07F049-FDEC-4431-8ADD-E50659A1F9B5}">
      <dgm:prSet/>
      <dgm:spPr/>
    </dgm:pt>
    <dgm:pt modelId="{B91AFFAC-0C48-4F42-B3B8-4BE54B2A3A7E}" type="sibTrans" cxnId="{0D07F049-FDEC-4431-8ADD-E50659A1F9B5}">
      <dgm:prSet/>
      <dgm:spPr/>
    </dgm:pt>
    <dgm:pt modelId="{0859B0BA-592A-40E3-A1ED-CDBBBDD57D7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Department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of Navy</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5B712316-734B-4306-BE37-1804A10608D7}" type="parTrans" cxnId="{EE16225D-F475-4E21-A79E-5ABF3AB8A3F8}">
      <dgm:prSet/>
      <dgm:spPr/>
    </dgm:pt>
    <dgm:pt modelId="{EE232DAB-FB50-4FD1-9EF2-0A6826E5C1E9}" type="sibTrans" cxnId="{EE16225D-F475-4E21-A79E-5ABF3AB8A3F8}">
      <dgm:prSet/>
      <dgm:spPr/>
    </dgm:pt>
    <dgm:pt modelId="{9E366E2E-5AD5-4F25-A437-0B31CC4C3AE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Procurement</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04EC18B0-D880-40B6-902E-6B5EC2DEDCEE}" type="parTrans" cxnId="{A6D54CFD-B6DC-4AA8-9985-CB8C876BF8DC}">
      <dgm:prSet/>
      <dgm:spPr/>
    </dgm:pt>
    <dgm:pt modelId="{17410037-56C7-4380-B2BF-3D0B381886CE}" type="sibTrans" cxnId="{A6D54CFD-B6DC-4AA8-9985-CB8C876BF8DC}">
      <dgm:prSet/>
      <dgm:spPr/>
    </dgm:pt>
    <dgm:pt modelId="{F09A505F-B54B-45C2-A523-77852C0B317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Department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of Air Force</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692A7DF7-4F0A-403A-BE24-C4A9EA3FD397}" type="parTrans" cxnId="{565EE26A-F29A-4A97-824D-A2BBC30928AF}">
      <dgm:prSet/>
      <dgm:spPr/>
    </dgm:pt>
    <dgm:pt modelId="{7BDE65B8-9CC7-4508-BCAE-9A3C48D70BCC}" type="sibTrans" cxnId="{565EE26A-F29A-4A97-824D-A2BBC30928AF}">
      <dgm:prSet/>
      <dgm:spPr/>
    </dgm:pt>
    <dgm:pt modelId="{4BEF2754-FC69-473A-AD17-B148B8F075E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Procurement</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A5CD8982-752F-434A-86B7-C3E98866891A}" type="parTrans" cxnId="{D3C0C862-3187-470A-A372-0A7070E9364D}">
      <dgm:prSet/>
      <dgm:spPr/>
    </dgm:pt>
    <dgm:pt modelId="{260629B3-AD36-409D-BF9B-472311F1BE96}" type="sibTrans" cxnId="{D3C0C862-3187-470A-A372-0A7070E9364D}">
      <dgm:prSet/>
      <dgm:spPr/>
    </dgm:pt>
    <dgm:pt modelId="{7C42B85E-101B-4D1F-B106-145F97510CF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 Under Secretary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(A T &amp; L)</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FCBC97DE-6BF1-4971-BEEE-CF009FC99D78}" type="parTrans" cxnId="{62A9FC1B-2311-428B-ADD2-654E9889CC13}">
      <dgm:prSet/>
      <dgm:spPr/>
    </dgm:pt>
    <dgm:pt modelId="{15B061F3-2362-4886-8EB4-7B97EE0DF315}" type="sibTrans" cxnId="{62A9FC1B-2311-428B-ADD2-654E9889CC13}">
      <dgm:prSet/>
      <dgm:spPr/>
    </dgm:pt>
    <dgm:pt modelId="{ACFFA2B8-98D6-4854-B5E5-6F4E4195819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DCMA</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3D7FBB0E-CEF1-48B7-AA4E-F548B83C51C3}" type="parTrans" cxnId="{8C3CC3F9-0C50-425E-A31E-11E2536F5DB2}">
      <dgm:prSet/>
      <dgm:spPr/>
    </dgm:pt>
    <dgm:pt modelId="{03366C6B-A514-4256-9763-BF0193ECF322}" type="sibTrans" cxnId="{8C3CC3F9-0C50-425E-A31E-11E2536F5DB2}">
      <dgm:prSet/>
      <dgm:spPr/>
    </dgm:pt>
    <dgm:pt modelId="{9A1D7594-B35D-48D0-B2AC-EABB2A2223A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Under Secretary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(Comptroller)</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11AF4DC7-E108-413D-84FF-C7E17715D260}" type="parTrans" cxnId="{C9D1B0CF-1843-4E23-BE1A-2D30C5747B06}">
      <dgm:prSet/>
      <dgm:spPr/>
    </dgm:pt>
    <dgm:pt modelId="{A862EDC4-9C34-47F3-BA22-FCB7CB2BC4A3}" type="sibTrans" cxnId="{C9D1B0CF-1843-4E23-BE1A-2D30C5747B06}">
      <dgm:prSet/>
      <dgm:spPr/>
    </dgm:pt>
    <dgm:pt modelId="{887F7D83-01B9-4449-8CAC-7CF3D3569E7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CC6600"/>
              </a:solidFill>
              <a:effectLst/>
              <a:latin typeface="Times New Roman" pitchFamily="18" charset="0"/>
              <a:cs typeface="Arial" charset="0"/>
            </a:rPr>
            <a:t>DCAA</a:t>
          </a:r>
          <a:endParaRPr kumimoji="0" lang="en-US" altLang="en-US" b="1" i="0" u="none" strike="noStrike" cap="none" normalizeH="0" baseline="0" smtClean="0">
            <a:ln>
              <a:noFill/>
            </a:ln>
            <a:solidFill>
              <a:srgbClr val="CC6600"/>
            </a:solidFill>
            <a:effectLst/>
            <a:latin typeface="Times New Roman" pitchFamily="18" charset="0"/>
            <a:cs typeface="Arial" charset="0"/>
          </a:endParaRPr>
        </a:p>
      </dgm:t>
    </dgm:pt>
    <dgm:pt modelId="{F5381692-3F2A-4DE3-BF9D-6D0A69CDE310}" type="parTrans" cxnId="{4329BE4A-1983-4760-8BDF-16C67AE4A72A}">
      <dgm:prSet/>
      <dgm:spPr/>
    </dgm:pt>
    <dgm:pt modelId="{5FAE729D-3FFB-4965-8DAD-F323275A3A2E}" type="sibTrans" cxnId="{4329BE4A-1983-4760-8BDF-16C67AE4A72A}">
      <dgm:prSet/>
      <dgm:spPr/>
    </dgm:pt>
    <dgm:pt modelId="{F4FE0EDD-F541-450F-8A67-404B8559859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smtClean="0">
              <a:ln>
                <a:noFill/>
              </a:ln>
              <a:solidFill>
                <a:srgbClr val="000099"/>
              </a:solidFill>
              <a:effectLst/>
              <a:latin typeface="Times New Roman" pitchFamily="18" charset="0"/>
              <a:cs typeface="Arial" charset="0"/>
            </a:rPr>
            <a:t>I G</a:t>
          </a:r>
          <a:endParaRPr kumimoji="0" lang="en-US" altLang="en-US" b="1" i="0" u="none" strike="noStrike" cap="none" normalizeH="0" baseline="0" smtClean="0">
            <a:ln>
              <a:noFill/>
            </a:ln>
            <a:solidFill>
              <a:srgbClr val="000099"/>
            </a:solidFill>
            <a:effectLst/>
            <a:latin typeface="Times New Roman" pitchFamily="18" charset="0"/>
            <a:cs typeface="Arial" charset="0"/>
          </a:endParaRPr>
        </a:p>
      </dgm:t>
    </dgm:pt>
    <dgm:pt modelId="{C13A0284-2D31-4134-A2F5-3EEA61956C9E}" type="parTrans" cxnId="{9598AC1C-A2C1-45AE-A67B-CFF2311B5E02}">
      <dgm:prSet/>
      <dgm:spPr/>
    </dgm:pt>
    <dgm:pt modelId="{843149EB-8D0C-4251-A675-930F6C9F2FFC}" type="sibTrans" cxnId="{9598AC1C-A2C1-45AE-A67B-CFF2311B5E02}">
      <dgm:prSet/>
      <dgm:spPr/>
    </dgm:pt>
    <dgm:pt modelId="{14E3DBA4-52E8-4131-8866-1637C5493414}" type="pres">
      <dgm:prSet presAssocID="{0D933026-5C9F-46A5-A79B-51E6FC08DFA0}" presName="hierChild1" presStyleCnt="0">
        <dgm:presLayoutVars>
          <dgm:orgChart val="1"/>
          <dgm:chPref val="1"/>
          <dgm:dir/>
          <dgm:animOne val="branch"/>
          <dgm:animLvl val="lvl"/>
          <dgm:resizeHandles/>
        </dgm:presLayoutVars>
      </dgm:prSet>
      <dgm:spPr/>
    </dgm:pt>
    <dgm:pt modelId="{E7BAB3E3-4FA2-447B-8DE9-CDBE3C031A16}" type="pres">
      <dgm:prSet presAssocID="{00A5E913-29AB-4CDE-BBAA-98CE9FF7D7D0}" presName="hierRoot1" presStyleCnt="0">
        <dgm:presLayoutVars>
          <dgm:hierBranch/>
        </dgm:presLayoutVars>
      </dgm:prSet>
      <dgm:spPr/>
    </dgm:pt>
    <dgm:pt modelId="{270760B4-B33D-4F57-B617-2F989C483469}" type="pres">
      <dgm:prSet presAssocID="{00A5E913-29AB-4CDE-BBAA-98CE9FF7D7D0}" presName="rootComposite1" presStyleCnt="0"/>
      <dgm:spPr/>
    </dgm:pt>
    <dgm:pt modelId="{7CB40E5B-05B6-4087-9A60-C635ACB91421}" type="pres">
      <dgm:prSet presAssocID="{00A5E913-29AB-4CDE-BBAA-98CE9FF7D7D0}" presName="rootText1" presStyleLbl="node0" presStyleIdx="0" presStyleCnt="1">
        <dgm:presLayoutVars>
          <dgm:chPref val="3"/>
        </dgm:presLayoutVars>
      </dgm:prSet>
      <dgm:spPr/>
    </dgm:pt>
    <dgm:pt modelId="{AE0C56AA-0297-4879-ACBD-31D1DCF8BB25}" type="pres">
      <dgm:prSet presAssocID="{00A5E913-29AB-4CDE-BBAA-98CE9FF7D7D0}" presName="rootConnector1" presStyleLbl="node1" presStyleIdx="0" presStyleCnt="0"/>
      <dgm:spPr/>
    </dgm:pt>
    <dgm:pt modelId="{5FE258FE-CDAC-4D55-944C-DA6CE8089987}" type="pres">
      <dgm:prSet presAssocID="{00A5E913-29AB-4CDE-BBAA-98CE9FF7D7D0}" presName="hierChild2" presStyleCnt="0"/>
      <dgm:spPr/>
    </dgm:pt>
    <dgm:pt modelId="{49214861-B819-4C62-9700-0682A6AA7A09}" type="pres">
      <dgm:prSet presAssocID="{86BF18EE-CAE7-4D87-88AF-02965098AB0E}" presName="Name35" presStyleLbl="parChTrans1D2" presStyleIdx="0" presStyleCnt="6"/>
      <dgm:spPr/>
    </dgm:pt>
    <dgm:pt modelId="{2AAA24E8-61BE-41ED-A9F3-FDEED0C0C359}" type="pres">
      <dgm:prSet presAssocID="{A4AF71BC-328B-4CC4-8B89-0157A173F7DE}" presName="hierRoot2" presStyleCnt="0">
        <dgm:presLayoutVars>
          <dgm:hierBranch/>
        </dgm:presLayoutVars>
      </dgm:prSet>
      <dgm:spPr/>
    </dgm:pt>
    <dgm:pt modelId="{87D8F322-BC37-4DFF-8A77-B9CCC2DEA718}" type="pres">
      <dgm:prSet presAssocID="{A4AF71BC-328B-4CC4-8B89-0157A173F7DE}" presName="rootComposite" presStyleCnt="0"/>
      <dgm:spPr/>
    </dgm:pt>
    <dgm:pt modelId="{76FEA147-3A2C-4B9C-ACD5-470383E6385A}" type="pres">
      <dgm:prSet presAssocID="{A4AF71BC-328B-4CC4-8B89-0157A173F7DE}" presName="rootText" presStyleLbl="node2" presStyleIdx="0" presStyleCnt="6">
        <dgm:presLayoutVars>
          <dgm:chPref val="3"/>
        </dgm:presLayoutVars>
      </dgm:prSet>
      <dgm:spPr/>
    </dgm:pt>
    <dgm:pt modelId="{113CEB50-C014-475C-B58E-A5B6BE1FFC46}" type="pres">
      <dgm:prSet presAssocID="{A4AF71BC-328B-4CC4-8B89-0157A173F7DE}" presName="rootConnector" presStyleLbl="node2" presStyleIdx="0" presStyleCnt="6"/>
      <dgm:spPr/>
    </dgm:pt>
    <dgm:pt modelId="{DF0D90B1-2EFD-44B2-BCA4-7299C9AC0786}" type="pres">
      <dgm:prSet presAssocID="{A4AF71BC-328B-4CC4-8B89-0157A173F7DE}" presName="hierChild4" presStyleCnt="0"/>
      <dgm:spPr/>
    </dgm:pt>
    <dgm:pt modelId="{41D400FF-0222-45FA-BB0F-ECFDB30F936B}" type="pres">
      <dgm:prSet presAssocID="{44155267-D4E1-44C7-A589-924C059C1B89}" presName="Name35" presStyleLbl="parChTrans1D3" presStyleIdx="0" presStyleCnt="5"/>
      <dgm:spPr/>
    </dgm:pt>
    <dgm:pt modelId="{0BB5E8D4-3065-46B0-AB19-6C9AC31E5A50}" type="pres">
      <dgm:prSet presAssocID="{B214CD40-BC05-48A9-AA7F-EE735BB96BF3}" presName="hierRoot2" presStyleCnt="0">
        <dgm:presLayoutVars>
          <dgm:hierBranch val="r"/>
        </dgm:presLayoutVars>
      </dgm:prSet>
      <dgm:spPr/>
    </dgm:pt>
    <dgm:pt modelId="{25C1E02B-7ECE-4A40-B02D-8DEC9BF84811}" type="pres">
      <dgm:prSet presAssocID="{B214CD40-BC05-48A9-AA7F-EE735BB96BF3}" presName="rootComposite" presStyleCnt="0"/>
      <dgm:spPr/>
    </dgm:pt>
    <dgm:pt modelId="{0B41CE4B-A5FD-4FDA-8FFE-47BCDB73996D}" type="pres">
      <dgm:prSet presAssocID="{B214CD40-BC05-48A9-AA7F-EE735BB96BF3}" presName="rootText" presStyleLbl="node3" presStyleIdx="0" presStyleCnt="5">
        <dgm:presLayoutVars>
          <dgm:chPref val="3"/>
        </dgm:presLayoutVars>
      </dgm:prSet>
      <dgm:spPr/>
    </dgm:pt>
    <dgm:pt modelId="{E1A86959-6D6D-4F9E-BAD9-E8581ED8AEFE}" type="pres">
      <dgm:prSet presAssocID="{B214CD40-BC05-48A9-AA7F-EE735BB96BF3}" presName="rootConnector" presStyleLbl="node3" presStyleIdx="0" presStyleCnt="5"/>
      <dgm:spPr/>
    </dgm:pt>
    <dgm:pt modelId="{8FAA7157-22E1-4A00-8E7E-70FF57FCFA36}" type="pres">
      <dgm:prSet presAssocID="{B214CD40-BC05-48A9-AA7F-EE735BB96BF3}" presName="hierChild4" presStyleCnt="0"/>
      <dgm:spPr/>
    </dgm:pt>
    <dgm:pt modelId="{52870CEA-F9A3-4C6E-A570-3EF59C0507E8}" type="pres">
      <dgm:prSet presAssocID="{B214CD40-BC05-48A9-AA7F-EE735BB96BF3}" presName="hierChild5" presStyleCnt="0"/>
      <dgm:spPr/>
    </dgm:pt>
    <dgm:pt modelId="{2B9D290F-7F44-454D-8687-5159A653767D}" type="pres">
      <dgm:prSet presAssocID="{A4AF71BC-328B-4CC4-8B89-0157A173F7DE}" presName="hierChild5" presStyleCnt="0"/>
      <dgm:spPr/>
    </dgm:pt>
    <dgm:pt modelId="{98674B1F-8F15-4BF7-8CE2-F7E7D08275D8}" type="pres">
      <dgm:prSet presAssocID="{5B712316-734B-4306-BE37-1804A10608D7}" presName="Name35" presStyleLbl="parChTrans1D2" presStyleIdx="1" presStyleCnt="6"/>
      <dgm:spPr/>
    </dgm:pt>
    <dgm:pt modelId="{DB31BB4A-8166-4AA4-B68B-FC7CCBDABFCD}" type="pres">
      <dgm:prSet presAssocID="{0859B0BA-592A-40E3-A1ED-CDBBBDD57D7F}" presName="hierRoot2" presStyleCnt="0">
        <dgm:presLayoutVars>
          <dgm:hierBranch/>
        </dgm:presLayoutVars>
      </dgm:prSet>
      <dgm:spPr/>
    </dgm:pt>
    <dgm:pt modelId="{DD36DDAD-771B-496A-BF98-449A54E820F7}" type="pres">
      <dgm:prSet presAssocID="{0859B0BA-592A-40E3-A1ED-CDBBBDD57D7F}" presName="rootComposite" presStyleCnt="0"/>
      <dgm:spPr/>
    </dgm:pt>
    <dgm:pt modelId="{F73DB1EC-4F88-4653-8B20-0ADCC285631F}" type="pres">
      <dgm:prSet presAssocID="{0859B0BA-592A-40E3-A1ED-CDBBBDD57D7F}" presName="rootText" presStyleLbl="node2" presStyleIdx="1" presStyleCnt="6">
        <dgm:presLayoutVars>
          <dgm:chPref val="3"/>
        </dgm:presLayoutVars>
      </dgm:prSet>
      <dgm:spPr/>
    </dgm:pt>
    <dgm:pt modelId="{D3EC5A8B-1010-4666-91FA-FC39D09E7F1A}" type="pres">
      <dgm:prSet presAssocID="{0859B0BA-592A-40E3-A1ED-CDBBBDD57D7F}" presName="rootConnector" presStyleLbl="node2" presStyleIdx="1" presStyleCnt="6"/>
      <dgm:spPr/>
    </dgm:pt>
    <dgm:pt modelId="{BCF32A58-D578-48AA-9985-429018DF2D6D}" type="pres">
      <dgm:prSet presAssocID="{0859B0BA-592A-40E3-A1ED-CDBBBDD57D7F}" presName="hierChild4" presStyleCnt="0"/>
      <dgm:spPr/>
    </dgm:pt>
    <dgm:pt modelId="{69978FF0-40E9-47FE-9252-B15D5A8CCD4E}" type="pres">
      <dgm:prSet presAssocID="{04EC18B0-D880-40B6-902E-6B5EC2DEDCEE}" presName="Name35" presStyleLbl="parChTrans1D3" presStyleIdx="1" presStyleCnt="5"/>
      <dgm:spPr/>
    </dgm:pt>
    <dgm:pt modelId="{63DBAF7B-D9AE-411A-B915-44229AB6D35E}" type="pres">
      <dgm:prSet presAssocID="{9E366E2E-5AD5-4F25-A437-0B31CC4C3AE2}" presName="hierRoot2" presStyleCnt="0">
        <dgm:presLayoutVars>
          <dgm:hierBranch val="r"/>
        </dgm:presLayoutVars>
      </dgm:prSet>
      <dgm:spPr/>
    </dgm:pt>
    <dgm:pt modelId="{E4D9B313-1875-4F89-8FF5-3F16FFC38282}" type="pres">
      <dgm:prSet presAssocID="{9E366E2E-5AD5-4F25-A437-0B31CC4C3AE2}" presName="rootComposite" presStyleCnt="0"/>
      <dgm:spPr/>
    </dgm:pt>
    <dgm:pt modelId="{C28CA84D-193B-43A7-AED5-7B8225F2A2DF}" type="pres">
      <dgm:prSet presAssocID="{9E366E2E-5AD5-4F25-A437-0B31CC4C3AE2}" presName="rootText" presStyleLbl="node3" presStyleIdx="1" presStyleCnt="5">
        <dgm:presLayoutVars>
          <dgm:chPref val="3"/>
        </dgm:presLayoutVars>
      </dgm:prSet>
      <dgm:spPr/>
    </dgm:pt>
    <dgm:pt modelId="{4EA99CDA-7B9E-4912-A11C-1645985BFAEB}" type="pres">
      <dgm:prSet presAssocID="{9E366E2E-5AD5-4F25-A437-0B31CC4C3AE2}" presName="rootConnector" presStyleLbl="node3" presStyleIdx="1" presStyleCnt="5"/>
      <dgm:spPr/>
    </dgm:pt>
    <dgm:pt modelId="{E66F49B2-40AA-42EE-9A16-A7522E4CF428}" type="pres">
      <dgm:prSet presAssocID="{9E366E2E-5AD5-4F25-A437-0B31CC4C3AE2}" presName="hierChild4" presStyleCnt="0"/>
      <dgm:spPr/>
    </dgm:pt>
    <dgm:pt modelId="{7109FF58-B3D5-4D49-B253-17EA58D37B56}" type="pres">
      <dgm:prSet presAssocID="{9E366E2E-5AD5-4F25-A437-0B31CC4C3AE2}" presName="hierChild5" presStyleCnt="0"/>
      <dgm:spPr/>
    </dgm:pt>
    <dgm:pt modelId="{0582674A-1A07-4A4F-90D8-C78E87377140}" type="pres">
      <dgm:prSet presAssocID="{0859B0BA-592A-40E3-A1ED-CDBBBDD57D7F}" presName="hierChild5" presStyleCnt="0"/>
      <dgm:spPr/>
    </dgm:pt>
    <dgm:pt modelId="{ABF46911-8871-4607-9012-BE4B52C2896C}" type="pres">
      <dgm:prSet presAssocID="{692A7DF7-4F0A-403A-BE24-C4A9EA3FD397}" presName="Name35" presStyleLbl="parChTrans1D2" presStyleIdx="2" presStyleCnt="6"/>
      <dgm:spPr/>
    </dgm:pt>
    <dgm:pt modelId="{20162CE2-1C21-4A12-A1DF-D3339789922F}" type="pres">
      <dgm:prSet presAssocID="{F09A505F-B54B-45C2-A523-77852C0B3179}" presName="hierRoot2" presStyleCnt="0">
        <dgm:presLayoutVars>
          <dgm:hierBranch/>
        </dgm:presLayoutVars>
      </dgm:prSet>
      <dgm:spPr/>
    </dgm:pt>
    <dgm:pt modelId="{7C760B15-621A-4FEE-A712-8EE45C9C13ED}" type="pres">
      <dgm:prSet presAssocID="{F09A505F-B54B-45C2-A523-77852C0B3179}" presName="rootComposite" presStyleCnt="0"/>
      <dgm:spPr/>
    </dgm:pt>
    <dgm:pt modelId="{25244E51-D91E-45A0-8D00-095F72DE0710}" type="pres">
      <dgm:prSet presAssocID="{F09A505F-B54B-45C2-A523-77852C0B3179}" presName="rootText" presStyleLbl="node2" presStyleIdx="2" presStyleCnt="6">
        <dgm:presLayoutVars>
          <dgm:chPref val="3"/>
        </dgm:presLayoutVars>
      </dgm:prSet>
      <dgm:spPr/>
    </dgm:pt>
    <dgm:pt modelId="{EB626BF1-28A3-4454-9259-40E7B9AADB3A}" type="pres">
      <dgm:prSet presAssocID="{F09A505F-B54B-45C2-A523-77852C0B3179}" presName="rootConnector" presStyleLbl="node2" presStyleIdx="2" presStyleCnt="6"/>
      <dgm:spPr/>
    </dgm:pt>
    <dgm:pt modelId="{840A4E98-7302-4FD2-8E76-6E424B261804}" type="pres">
      <dgm:prSet presAssocID="{F09A505F-B54B-45C2-A523-77852C0B3179}" presName="hierChild4" presStyleCnt="0"/>
      <dgm:spPr/>
    </dgm:pt>
    <dgm:pt modelId="{9B49F1BB-1D35-4569-A03C-DA59B7DEC5CD}" type="pres">
      <dgm:prSet presAssocID="{A5CD8982-752F-434A-86B7-C3E98866891A}" presName="Name35" presStyleLbl="parChTrans1D3" presStyleIdx="2" presStyleCnt="5"/>
      <dgm:spPr/>
    </dgm:pt>
    <dgm:pt modelId="{F7873EF5-766F-4291-9AB6-F1C168B65E27}" type="pres">
      <dgm:prSet presAssocID="{4BEF2754-FC69-473A-AD17-B148B8F075E4}" presName="hierRoot2" presStyleCnt="0">
        <dgm:presLayoutVars>
          <dgm:hierBranch val="r"/>
        </dgm:presLayoutVars>
      </dgm:prSet>
      <dgm:spPr/>
    </dgm:pt>
    <dgm:pt modelId="{D5F13EAA-A187-4AB7-BD35-6BFF2FBF1432}" type="pres">
      <dgm:prSet presAssocID="{4BEF2754-FC69-473A-AD17-B148B8F075E4}" presName="rootComposite" presStyleCnt="0"/>
      <dgm:spPr/>
    </dgm:pt>
    <dgm:pt modelId="{7486AB18-E93C-4ECF-8DF1-9C200E8BC856}" type="pres">
      <dgm:prSet presAssocID="{4BEF2754-FC69-473A-AD17-B148B8F075E4}" presName="rootText" presStyleLbl="node3" presStyleIdx="2" presStyleCnt="5">
        <dgm:presLayoutVars>
          <dgm:chPref val="3"/>
        </dgm:presLayoutVars>
      </dgm:prSet>
      <dgm:spPr/>
    </dgm:pt>
    <dgm:pt modelId="{2418F538-D627-487B-8AFA-DB4485190CDF}" type="pres">
      <dgm:prSet presAssocID="{4BEF2754-FC69-473A-AD17-B148B8F075E4}" presName="rootConnector" presStyleLbl="node3" presStyleIdx="2" presStyleCnt="5"/>
      <dgm:spPr/>
    </dgm:pt>
    <dgm:pt modelId="{0DA7D690-960E-4F31-8852-952085B11502}" type="pres">
      <dgm:prSet presAssocID="{4BEF2754-FC69-473A-AD17-B148B8F075E4}" presName="hierChild4" presStyleCnt="0"/>
      <dgm:spPr/>
    </dgm:pt>
    <dgm:pt modelId="{AB100D58-C42C-4895-8589-1593E4948CD1}" type="pres">
      <dgm:prSet presAssocID="{4BEF2754-FC69-473A-AD17-B148B8F075E4}" presName="hierChild5" presStyleCnt="0"/>
      <dgm:spPr/>
    </dgm:pt>
    <dgm:pt modelId="{0C110FE9-1A4A-4AB9-AF39-C4AE838B38A9}" type="pres">
      <dgm:prSet presAssocID="{F09A505F-B54B-45C2-A523-77852C0B3179}" presName="hierChild5" presStyleCnt="0"/>
      <dgm:spPr/>
    </dgm:pt>
    <dgm:pt modelId="{148896FB-15C9-4F19-BBC3-1942BC8EAB7B}" type="pres">
      <dgm:prSet presAssocID="{FCBC97DE-6BF1-4971-BEEE-CF009FC99D78}" presName="Name35" presStyleLbl="parChTrans1D2" presStyleIdx="3" presStyleCnt="6"/>
      <dgm:spPr/>
    </dgm:pt>
    <dgm:pt modelId="{87CC4C9A-A655-4853-8DA0-2CE8BD3AB9C9}" type="pres">
      <dgm:prSet presAssocID="{7C42B85E-101B-4D1F-B106-145F97510CF8}" presName="hierRoot2" presStyleCnt="0">
        <dgm:presLayoutVars>
          <dgm:hierBranch/>
        </dgm:presLayoutVars>
      </dgm:prSet>
      <dgm:spPr/>
    </dgm:pt>
    <dgm:pt modelId="{CE42D7C0-1C28-49CD-AA95-95391E94C8B4}" type="pres">
      <dgm:prSet presAssocID="{7C42B85E-101B-4D1F-B106-145F97510CF8}" presName="rootComposite" presStyleCnt="0"/>
      <dgm:spPr/>
    </dgm:pt>
    <dgm:pt modelId="{899BE616-5463-4438-A1ED-C32687B01D8B}" type="pres">
      <dgm:prSet presAssocID="{7C42B85E-101B-4D1F-B106-145F97510CF8}" presName="rootText" presStyleLbl="node2" presStyleIdx="3" presStyleCnt="6">
        <dgm:presLayoutVars>
          <dgm:chPref val="3"/>
        </dgm:presLayoutVars>
      </dgm:prSet>
      <dgm:spPr/>
    </dgm:pt>
    <dgm:pt modelId="{629D8DFE-6168-4E15-8EEA-0D5AB4F7812E}" type="pres">
      <dgm:prSet presAssocID="{7C42B85E-101B-4D1F-B106-145F97510CF8}" presName="rootConnector" presStyleLbl="node2" presStyleIdx="3" presStyleCnt="6"/>
      <dgm:spPr/>
    </dgm:pt>
    <dgm:pt modelId="{D42B991C-3199-41EA-9682-0CDAB3CABE71}" type="pres">
      <dgm:prSet presAssocID="{7C42B85E-101B-4D1F-B106-145F97510CF8}" presName="hierChild4" presStyleCnt="0"/>
      <dgm:spPr/>
    </dgm:pt>
    <dgm:pt modelId="{1F81158C-2F0C-4D1A-95CC-65B8B5E90D9C}" type="pres">
      <dgm:prSet presAssocID="{3D7FBB0E-CEF1-48B7-AA4E-F548B83C51C3}" presName="Name35" presStyleLbl="parChTrans1D3" presStyleIdx="3" presStyleCnt="5"/>
      <dgm:spPr/>
    </dgm:pt>
    <dgm:pt modelId="{25814BFB-9CA4-473C-A34F-69AD1CBCC27E}" type="pres">
      <dgm:prSet presAssocID="{ACFFA2B8-98D6-4854-B5E5-6F4E41958199}" presName="hierRoot2" presStyleCnt="0">
        <dgm:presLayoutVars>
          <dgm:hierBranch val="r"/>
        </dgm:presLayoutVars>
      </dgm:prSet>
      <dgm:spPr/>
    </dgm:pt>
    <dgm:pt modelId="{79B10F58-0954-4422-AD7A-EF420C3AD84F}" type="pres">
      <dgm:prSet presAssocID="{ACFFA2B8-98D6-4854-B5E5-6F4E41958199}" presName="rootComposite" presStyleCnt="0"/>
      <dgm:spPr/>
    </dgm:pt>
    <dgm:pt modelId="{7917575D-02A6-4985-93B1-DFE2664E8115}" type="pres">
      <dgm:prSet presAssocID="{ACFFA2B8-98D6-4854-B5E5-6F4E41958199}" presName="rootText" presStyleLbl="node3" presStyleIdx="3" presStyleCnt="5">
        <dgm:presLayoutVars>
          <dgm:chPref val="3"/>
        </dgm:presLayoutVars>
      </dgm:prSet>
      <dgm:spPr/>
    </dgm:pt>
    <dgm:pt modelId="{CE354803-A05B-4794-A5C9-F7F6F88B31F6}" type="pres">
      <dgm:prSet presAssocID="{ACFFA2B8-98D6-4854-B5E5-6F4E41958199}" presName="rootConnector" presStyleLbl="node3" presStyleIdx="3" presStyleCnt="5"/>
      <dgm:spPr/>
    </dgm:pt>
    <dgm:pt modelId="{54AF73D7-2BC0-46F7-B995-8413F64423C4}" type="pres">
      <dgm:prSet presAssocID="{ACFFA2B8-98D6-4854-B5E5-6F4E41958199}" presName="hierChild4" presStyleCnt="0"/>
      <dgm:spPr/>
    </dgm:pt>
    <dgm:pt modelId="{78B219F6-656E-4FEB-A314-C1B075B36EEC}" type="pres">
      <dgm:prSet presAssocID="{ACFFA2B8-98D6-4854-B5E5-6F4E41958199}" presName="hierChild5" presStyleCnt="0"/>
      <dgm:spPr/>
    </dgm:pt>
    <dgm:pt modelId="{B341C266-6039-4C21-9102-D3A72617E363}" type="pres">
      <dgm:prSet presAssocID="{7C42B85E-101B-4D1F-B106-145F97510CF8}" presName="hierChild5" presStyleCnt="0"/>
      <dgm:spPr/>
    </dgm:pt>
    <dgm:pt modelId="{B803945F-D8DD-4AF9-8665-2A40FEB48DFA}" type="pres">
      <dgm:prSet presAssocID="{11AF4DC7-E108-413D-84FF-C7E17715D260}" presName="Name35" presStyleLbl="parChTrans1D2" presStyleIdx="4" presStyleCnt="6"/>
      <dgm:spPr/>
    </dgm:pt>
    <dgm:pt modelId="{C846CA74-DEEF-4F54-8AA2-0A4A6E6D6E40}" type="pres">
      <dgm:prSet presAssocID="{9A1D7594-B35D-48D0-B2AC-EABB2A2223A9}" presName="hierRoot2" presStyleCnt="0">
        <dgm:presLayoutVars>
          <dgm:hierBranch/>
        </dgm:presLayoutVars>
      </dgm:prSet>
      <dgm:spPr/>
    </dgm:pt>
    <dgm:pt modelId="{9AE432CE-4D95-458E-8CCD-823A5777994D}" type="pres">
      <dgm:prSet presAssocID="{9A1D7594-B35D-48D0-B2AC-EABB2A2223A9}" presName="rootComposite" presStyleCnt="0"/>
      <dgm:spPr/>
    </dgm:pt>
    <dgm:pt modelId="{134EB0A1-295C-45DD-BC65-3EA64E6166F6}" type="pres">
      <dgm:prSet presAssocID="{9A1D7594-B35D-48D0-B2AC-EABB2A2223A9}" presName="rootText" presStyleLbl="node2" presStyleIdx="4" presStyleCnt="6">
        <dgm:presLayoutVars>
          <dgm:chPref val="3"/>
        </dgm:presLayoutVars>
      </dgm:prSet>
      <dgm:spPr/>
    </dgm:pt>
    <dgm:pt modelId="{17968FFE-E57B-48E2-9779-A4F0BEB142C1}" type="pres">
      <dgm:prSet presAssocID="{9A1D7594-B35D-48D0-B2AC-EABB2A2223A9}" presName="rootConnector" presStyleLbl="node2" presStyleIdx="4" presStyleCnt="6"/>
      <dgm:spPr/>
    </dgm:pt>
    <dgm:pt modelId="{C4E86D7C-41FF-481A-B80D-4DE9AAD67E59}" type="pres">
      <dgm:prSet presAssocID="{9A1D7594-B35D-48D0-B2AC-EABB2A2223A9}" presName="hierChild4" presStyleCnt="0"/>
      <dgm:spPr/>
    </dgm:pt>
    <dgm:pt modelId="{E810C5C4-E086-400E-A0FC-46B1A5932249}" type="pres">
      <dgm:prSet presAssocID="{F5381692-3F2A-4DE3-BF9D-6D0A69CDE310}" presName="Name35" presStyleLbl="parChTrans1D3" presStyleIdx="4" presStyleCnt="5"/>
      <dgm:spPr/>
    </dgm:pt>
    <dgm:pt modelId="{6C562D08-5B54-426F-BF33-9E5521AECC7E}" type="pres">
      <dgm:prSet presAssocID="{887F7D83-01B9-4449-8CAC-7CF3D3569E73}" presName="hierRoot2" presStyleCnt="0">
        <dgm:presLayoutVars>
          <dgm:hierBranch val="r"/>
        </dgm:presLayoutVars>
      </dgm:prSet>
      <dgm:spPr/>
    </dgm:pt>
    <dgm:pt modelId="{7EB6E533-5060-438A-BD1D-60C07232B711}" type="pres">
      <dgm:prSet presAssocID="{887F7D83-01B9-4449-8CAC-7CF3D3569E73}" presName="rootComposite" presStyleCnt="0"/>
      <dgm:spPr/>
    </dgm:pt>
    <dgm:pt modelId="{9CFCA3D7-B59A-445D-91A6-5F8A23EEE8F4}" type="pres">
      <dgm:prSet presAssocID="{887F7D83-01B9-4449-8CAC-7CF3D3569E73}" presName="rootText" presStyleLbl="node3" presStyleIdx="4" presStyleCnt="5">
        <dgm:presLayoutVars>
          <dgm:chPref val="3"/>
        </dgm:presLayoutVars>
      </dgm:prSet>
      <dgm:spPr/>
    </dgm:pt>
    <dgm:pt modelId="{DE3227E8-103C-4807-9338-DCE47A1BDE3E}" type="pres">
      <dgm:prSet presAssocID="{887F7D83-01B9-4449-8CAC-7CF3D3569E73}" presName="rootConnector" presStyleLbl="node3" presStyleIdx="4" presStyleCnt="5"/>
      <dgm:spPr/>
    </dgm:pt>
    <dgm:pt modelId="{CC4E9582-E3FF-4D2B-9BCB-5B1C3F2C3D6B}" type="pres">
      <dgm:prSet presAssocID="{887F7D83-01B9-4449-8CAC-7CF3D3569E73}" presName="hierChild4" presStyleCnt="0"/>
      <dgm:spPr/>
    </dgm:pt>
    <dgm:pt modelId="{0A186230-A0F5-4250-93E6-DCADB66341E1}" type="pres">
      <dgm:prSet presAssocID="{887F7D83-01B9-4449-8CAC-7CF3D3569E73}" presName="hierChild5" presStyleCnt="0"/>
      <dgm:spPr/>
    </dgm:pt>
    <dgm:pt modelId="{DC0D733F-DD55-4F9B-A0D3-556122A5BEE4}" type="pres">
      <dgm:prSet presAssocID="{9A1D7594-B35D-48D0-B2AC-EABB2A2223A9}" presName="hierChild5" presStyleCnt="0"/>
      <dgm:spPr/>
    </dgm:pt>
    <dgm:pt modelId="{0F696F52-E0BE-46C2-971D-EFE5D9E2FAC5}" type="pres">
      <dgm:prSet presAssocID="{C13A0284-2D31-4134-A2F5-3EEA61956C9E}" presName="Name35" presStyleLbl="parChTrans1D2" presStyleIdx="5" presStyleCnt="6"/>
      <dgm:spPr/>
    </dgm:pt>
    <dgm:pt modelId="{75D925C6-8967-4FF7-9A30-67608DC6A9F8}" type="pres">
      <dgm:prSet presAssocID="{F4FE0EDD-F541-450F-8A67-404B85598599}" presName="hierRoot2" presStyleCnt="0">
        <dgm:presLayoutVars>
          <dgm:hierBranch/>
        </dgm:presLayoutVars>
      </dgm:prSet>
      <dgm:spPr/>
    </dgm:pt>
    <dgm:pt modelId="{FC6D6D81-8C78-432E-8FBE-2787901527CA}" type="pres">
      <dgm:prSet presAssocID="{F4FE0EDD-F541-450F-8A67-404B85598599}" presName="rootComposite" presStyleCnt="0"/>
      <dgm:spPr/>
    </dgm:pt>
    <dgm:pt modelId="{C8F5EF45-6358-46FF-A7A2-1E9A243DB946}" type="pres">
      <dgm:prSet presAssocID="{F4FE0EDD-F541-450F-8A67-404B85598599}" presName="rootText" presStyleLbl="node2" presStyleIdx="5" presStyleCnt="6">
        <dgm:presLayoutVars>
          <dgm:chPref val="3"/>
        </dgm:presLayoutVars>
      </dgm:prSet>
      <dgm:spPr/>
    </dgm:pt>
    <dgm:pt modelId="{4757F358-1868-4348-AE92-5010643AF59E}" type="pres">
      <dgm:prSet presAssocID="{F4FE0EDD-F541-450F-8A67-404B85598599}" presName="rootConnector" presStyleLbl="node2" presStyleIdx="5" presStyleCnt="6"/>
      <dgm:spPr/>
    </dgm:pt>
    <dgm:pt modelId="{C22B60D2-AC54-44F1-92BF-8F9A7C852B63}" type="pres">
      <dgm:prSet presAssocID="{F4FE0EDD-F541-450F-8A67-404B85598599}" presName="hierChild4" presStyleCnt="0"/>
      <dgm:spPr/>
    </dgm:pt>
    <dgm:pt modelId="{03F89631-39BA-4C6C-AF40-1C9FC2DF44D3}" type="pres">
      <dgm:prSet presAssocID="{F4FE0EDD-F541-450F-8A67-404B85598599}" presName="hierChild5" presStyleCnt="0"/>
      <dgm:spPr/>
    </dgm:pt>
    <dgm:pt modelId="{1127AD0F-A9C3-404D-BA64-A38D5670F88F}" type="pres">
      <dgm:prSet presAssocID="{00A5E913-29AB-4CDE-BBAA-98CE9FF7D7D0}" presName="hierChild3" presStyleCnt="0"/>
      <dgm:spPr/>
    </dgm:pt>
  </dgm:ptLst>
  <dgm:cxnLst>
    <dgm:cxn modelId="{6AB3BB1B-D509-4908-858A-7B47CB8FA8C6}" type="presOf" srcId="{F09A505F-B54B-45C2-A523-77852C0B3179}" destId="{EB626BF1-28A3-4454-9259-40E7B9AADB3A}" srcOrd="1" destOrd="0" presId="urn:microsoft.com/office/officeart/2005/8/layout/orgChart1"/>
    <dgm:cxn modelId="{9598AC1C-A2C1-45AE-A67B-CFF2311B5E02}" srcId="{00A5E913-29AB-4CDE-BBAA-98CE9FF7D7D0}" destId="{F4FE0EDD-F541-450F-8A67-404B85598599}" srcOrd="5" destOrd="0" parTransId="{C13A0284-2D31-4134-A2F5-3EEA61956C9E}" sibTransId="{843149EB-8D0C-4251-A675-930F6C9F2FFC}"/>
    <dgm:cxn modelId="{C9D1B0CF-1843-4E23-BE1A-2D30C5747B06}" srcId="{00A5E913-29AB-4CDE-BBAA-98CE9FF7D7D0}" destId="{9A1D7594-B35D-48D0-B2AC-EABB2A2223A9}" srcOrd="4" destOrd="0" parTransId="{11AF4DC7-E108-413D-84FF-C7E17715D260}" sibTransId="{A862EDC4-9C34-47F3-BA22-FCB7CB2BC4A3}"/>
    <dgm:cxn modelId="{CB12116E-1EDA-4250-A1F8-874CADA8C0F9}" type="presOf" srcId="{11AF4DC7-E108-413D-84FF-C7E17715D260}" destId="{B803945F-D8DD-4AF9-8665-2A40FEB48DFA}" srcOrd="0" destOrd="0" presId="urn:microsoft.com/office/officeart/2005/8/layout/orgChart1"/>
    <dgm:cxn modelId="{C372F186-5D36-4B30-9A91-727E2BF6EB65}" type="presOf" srcId="{4BEF2754-FC69-473A-AD17-B148B8F075E4}" destId="{2418F538-D627-487B-8AFA-DB4485190CDF}" srcOrd="1" destOrd="0" presId="urn:microsoft.com/office/officeart/2005/8/layout/orgChart1"/>
    <dgm:cxn modelId="{19CDF5C8-60CF-4935-B300-4EED7B91D8CB}" type="presOf" srcId="{7C42B85E-101B-4D1F-B106-145F97510CF8}" destId="{899BE616-5463-4438-A1ED-C32687B01D8B}" srcOrd="0" destOrd="0" presId="urn:microsoft.com/office/officeart/2005/8/layout/orgChart1"/>
    <dgm:cxn modelId="{BA8FB865-BF58-4D1B-8DE6-BC131C466E21}" type="presOf" srcId="{ACFFA2B8-98D6-4854-B5E5-6F4E41958199}" destId="{CE354803-A05B-4794-A5C9-F7F6F88B31F6}" srcOrd="1" destOrd="0" presId="urn:microsoft.com/office/officeart/2005/8/layout/orgChart1"/>
    <dgm:cxn modelId="{A6D54CFD-B6DC-4AA8-9985-CB8C876BF8DC}" srcId="{0859B0BA-592A-40E3-A1ED-CDBBBDD57D7F}" destId="{9E366E2E-5AD5-4F25-A437-0B31CC4C3AE2}" srcOrd="0" destOrd="0" parTransId="{04EC18B0-D880-40B6-902E-6B5EC2DEDCEE}" sibTransId="{17410037-56C7-4380-B2BF-3D0B381886CE}"/>
    <dgm:cxn modelId="{CC78CF93-E156-4E8A-882C-C652C3145940}" type="presOf" srcId="{86BF18EE-CAE7-4D87-88AF-02965098AB0E}" destId="{49214861-B819-4C62-9700-0682A6AA7A09}" srcOrd="0" destOrd="0" presId="urn:microsoft.com/office/officeart/2005/8/layout/orgChart1"/>
    <dgm:cxn modelId="{62A609E0-14A2-4F99-8484-0050EECB5DA8}" srcId="{00A5E913-29AB-4CDE-BBAA-98CE9FF7D7D0}" destId="{A4AF71BC-328B-4CC4-8B89-0157A173F7DE}" srcOrd="0" destOrd="0" parTransId="{86BF18EE-CAE7-4D87-88AF-02965098AB0E}" sibTransId="{3941CD8C-4E9C-4C31-ADA6-5BAB8DF85CE2}"/>
    <dgm:cxn modelId="{4FC6A9BC-8D8F-4550-96A7-903C33D3448B}" type="presOf" srcId="{5B712316-734B-4306-BE37-1804A10608D7}" destId="{98674B1F-8F15-4BF7-8CE2-F7E7D08275D8}" srcOrd="0" destOrd="0" presId="urn:microsoft.com/office/officeart/2005/8/layout/orgChart1"/>
    <dgm:cxn modelId="{BE313BCE-FFCB-40D7-953D-F8C599CEDE66}" type="presOf" srcId="{00A5E913-29AB-4CDE-BBAA-98CE9FF7D7D0}" destId="{7CB40E5B-05B6-4087-9A60-C635ACB91421}" srcOrd="0" destOrd="0" presId="urn:microsoft.com/office/officeart/2005/8/layout/orgChart1"/>
    <dgm:cxn modelId="{4BE5797F-99C4-4F5C-8D10-F66AECBE76C2}" type="presOf" srcId="{F09A505F-B54B-45C2-A523-77852C0B3179}" destId="{25244E51-D91E-45A0-8D00-095F72DE0710}" srcOrd="0" destOrd="0" presId="urn:microsoft.com/office/officeart/2005/8/layout/orgChart1"/>
    <dgm:cxn modelId="{4329BE4A-1983-4760-8BDF-16C67AE4A72A}" srcId="{9A1D7594-B35D-48D0-B2AC-EABB2A2223A9}" destId="{887F7D83-01B9-4449-8CAC-7CF3D3569E73}" srcOrd="0" destOrd="0" parTransId="{F5381692-3F2A-4DE3-BF9D-6D0A69CDE310}" sibTransId="{5FAE729D-3FFB-4965-8DAD-F323275A3A2E}"/>
    <dgm:cxn modelId="{B8767C69-2C16-4514-94BE-FE36215E53A0}" type="presOf" srcId="{692A7DF7-4F0A-403A-BE24-C4A9EA3FD397}" destId="{ABF46911-8871-4607-9012-BE4B52C2896C}" srcOrd="0" destOrd="0" presId="urn:microsoft.com/office/officeart/2005/8/layout/orgChart1"/>
    <dgm:cxn modelId="{E876FA32-598F-49B1-837F-22696BE3B2D1}" type="presOf" srcId="{04EC18B0-D880-40B6-902E-6B5EC2DEDCEE}" destId="{69978FF0-40E9-47FE-9252-B15D5A8CCD4E}" srcOrd="0" destOrd="0" presId="urn:microsoft.com/office/officeart/2005/8/layout/orgChart1"/>
    <dgm:cxn modelId="{CE703263-B769-4CC5-8FF4-6AA82C205DCF}" type="presOf" srcId="{A5CD8982-752F-434A-86B7-C3E98866891A}" destId="{9B49F1BB-1D35-4569-A03C-DA59B7DEC5CD}" srcOrd="0" destOrd="0" presId="urn:microsoft.com/office/officeart/2005/8/layout/orgChart1"/>
    <dgm:cxn modelId="{364DE7F9-4CAE-462B-A271-0D13288FD5DF}" type="presOf" srcId="{0D933026-5C9F-46A5-A79B-51E6FC08DFA0}" destId="{14E3DBA4-52E8-4131-8866-1637C5493414}" srcOrd="0" destOrd="0" presId="urn:microsoft.com/office/officeart/2005/8/layout/orgChart1"/>
    <dgm:cxn modelId="{0E69244E-40F2-4E82-A5A9-D4B915A95BC7}" type="presOf" srcId="{887F7D83-01B9-4449-8CAC-7CF3D3569E73}" destId="{9CFCA3D7-B59A-445D-91A6-5F8A23EEE8F4}" srcOrd="0" destOrd="0" presId="urn:microsoft.com/office/officeart/2005/8/layout/orgChart1"/>
    <dgm:cxn modelId="{D1D107A8-1C28-491D-A805-9F6AFC783DEC}" type="presOf" srcId="{0859B0BA-592A-40E3-A1ED-CDBBBDD57D7F}" destId="{F73DB1EC-4F88-4653-8B20-0ADCC285631F}" srcOrd="0" destOrd="0" presId="urn:microsoft.com/office/officeart/2005/8/layout/orgChart1"/>
    <dgm:cxn modelId="{4A67AFE1-C244-4F1F-BDAC-7775012A68FF}" type="presOf" srcId="{0859B0BA-592A-40E3-A1ED-CDBBBDD57D7F}" destId="{D3EC5A8B-1010-4666-91FA-FC39D09E7F1A}" srcOrd="1" destOrd="0" presId="urn:microsoft.com/office/officeart/2005/8/layout/orgChart1"/>
    <dgm:cxn modelId="{40BE2FBF-3B41-43C8-96F8-AF3772DB8FD4}" type="presOf" srcId="{7C42B85E-101B-4D1F-B106-145F97510CF8}" destId="{629D8DFE-6168-4E15-8EEA-0D5AB4F7812E}" srcOrd="1" destOrd="0" presId="urn:microsoft.com/office/officeart/2005/8/layout/orgChart1"/>
    <dgm:cxn modelId="{532DF9C5-DF8A-4DAF-A491-19A8CAD1AF6F}" type="presOf" srcId="{9A1D7594-B35D-48D0-B2AC-EABB2A2223A9}" destId="{134EB0A1-295C-45DD-BC65-3EA64E6166F6}" srcOrd="0" destOrd="0" presId="urn:microsoft.com/office/officeart/2005/8/layout/orgChart1"/>
    <dgm:cxn modelId="{EEFB4B9C-0691-4A34-8E3A-47D8BFBEC9A8}" type="presOf" srcId="{3D7FBB0E-CEF1-48B7-AA4E-F548B83C51C3}" destId="{1F81158C-2F0C-4D1A-95CC-65B8B5E90D9C}" srcOrd="0" destOrd="0" presId="urn:microsoft.com/office/officeart/2005/8/layout/orgChart1"/>
    <dgm:cxn modelId="{0D07F049-FDEC-4431-8ADD-E50659A1F9B5}" srcId="{A4AF71BC-328B-4CC4-8B89-0157A173F7DE}" destId="{B214CD40-BC05-48A9-AA7F-EE735BB96BF3}" srcOrd="0" destOrd="0" parTransId="{44155267-D4E1-44C7-A589-924C059C1B89}" sibTransId="{B91AFFAC-0C48-4F42-B3B8-4BE54B2A3A7E}"/>
    <dgm:cxn modelId="{EE16225D-F475-4E21-A79E-5ABF3AB8A3F8}" srcId="{00A5E913-29AB-4CDE-BBAA-98CE9FF7D7D0}" destId="{0859B0BA-592A-40E3-A1ED-CDBBBDD57D7F}" srcOrd="1" destOrd="0" parTransId="{5B712316-734B-4306-BE37-1804A10608D7}" sibTransId="{EE232DAB-FB50-4FD1-9EF2-0A6826E5C1E9}"/>
    <dgm:cxn modelId="{0B9960DE-2BAB-4BFE-A4B8-58395E1289A5}" type="presOf" srcId="{9A1D7594-B35D-48D0-B2AC-EABB2A2223A9}" destId="{17968FFE-E57B-48E2-9779-A4F0BEB142C1}" srcOrd="1" destOrd="0" presId="urn:microsoft.com/office/officeart/2005/8/layout/orgChart1"/>
    <dgm:cxn modelId="{1D36330D-B4F7-4982-8C46-BFC2595379C7}" type="presOf" srcId="{B214CD40-BC05-48A9-AA7F-EE735BB96BF3}" destId="{E1A86959-6D6D-4F9E-BAD9-E8581ED8AEFE}" srcOrd="1" destOrd="0" presId="urn:microsoft.com/office/officeart/2005/8/layout/orgChart1"/>
    <dgm:cxn modelId="{9DAC1794-B2F8-4779-97EF-C6A845246A06}" type="presOf" srcId="{B214CD40-BC05-48A9-AA7F-EE735BB96BF3}" destId="{0B41CE4B-A5FD-4FDA-8FFE-47BCDB73996D}" srcOrd="0" destOrd="0" presId="urn:microsoft.com/office/officeart/2005/8/layout/orgChart1"/>
    <dgm:cxn modelId="{52C42525-67DE-4A32-A961-75E5ECF254F5}" type="presOf" srcId="{9E366E2E-5AD5-4F25-A437-0B31CC4C3AE2}" destId="{4EA99CDA-7B9E-4912-A11C-1645985BFAEB}" srcOrd="1" destOrd="0" presId="urn:microsoft.com/office/officeart/2005/8/layout/orgChart1"/>
    <dgm:cxn modelId="{04333137-98A9-4587-B82C-C01350529AE0}" type="presOf" srcId="{A4AF71BC-328B-4CC4-8B89-0157A173F7DE}" destId="{76FEA147-3A2C-4B9C-ACD5-470383E6385A}" srcOrd="0" destOrd="0" presId="urn:microsoft.com/office/officeart/2005/8/layout/orgChart1"/>
    <dgm:cxn modelId="{EC89022A-DA0D-47E4-A6B8-45C5375D5935}" type="presOf" srcId="{887F7D83-01B9-4449-8CAC-7CF3D3569E73}" destId="{DE3227E8-103C-4807-9338-DCE47A1BDE3E}" srcOrd="1" destOrd="0" presId="urn:microsoft.com/office/officeart/2005/8/layout/orgChart1"/>
    <dgm:cxn modelId="{565EE26A-F29A-4A97-824D-A2BBC30928AF}" srcId="{00A5E913-29AB-4CDE-BBAA-98CE9FF7D7D0}" destId="{F09A505F-B54B-45C2-A523-77852C0B3179}" srcOrd="2" destOrd="0" parTransId="{692A7DF7-4F0A-403A-BE24-C4A9EA3FD397}" sibTransId="{7BDE65B8-9CC7-4508-BCAE-9A3C48D70BCC}"/>
    <dgm:cxn modelId="{D78EF416-2BBF-4616-B958-C07CAEDA8700}" type="presOf" srcId="{C13A0284-2D31-4134-A2F5-3EEA61956C9E}" destId="{0F696F52-E0BE-46C2-971D-EFE5D9E2FAC5}" srcOrd="0" destOrd="0" presId="urn:microsoft.com/office/officeart/2005/8/layout/orgChart1"/>
    <dgm:cxn modelId="{D3C0C862-3187-470A-A372-0A7070E9364D}" srcId="{F09A505F-B54B-45C2-A523-77852C0B3179}" destId="{4BEF2754-FC69-473A-AD17-B148B8F075E4}" srcOrd="0" destOrd="0" parTransId="{A5CD8982-752F-434A-86B7-C3E98866891A}" sibTransId="{260629B3-AD36-409D-BF9B-472311F1BE96}"/>
    <dgm:cxn modelId="{8C3CC3F9-0C50-425E-A31E-11E2536F5DB2}" srcId="{7C42B85E-101B-4D1F-B106-145F97510CF8}" destId="{ACFFA2B8-98D6-4854-B5E5-6F4E41958199}" srcOrd="0" destOrd="0" parTransId="{3D7FBB0E-CEF1-48B7-AA4E-F548B83C51C3}" sibTransId="{03366C6B-A514-4256-9763-BF0193ECF322}"/>
    <dgm:cxn modelId="{D5F180CA-4D9F-4396-AE23-65469C575EE4}" type="presOf" srcId="{F4FE0EDD-F541-450F-8A67-404B85598599}" destId="{C8F5EF45-6358-46FF-A7A2-1E9A243DB946}" srcOrd="0" destOrd="0" presId="urn:microsoft.com/office/officeart/2005/8/layout/orgChart1"/>
    <dgm:cxn modelId="{3F37B7B3-07AF-4F01-808A-8278719DB22E}" type="presOf" srcId="{44155267-D4E1-44C7-A589-924C059C1B89}" destId="{41D400FF-0222-45FA-BB0F-ECFDB30F936B}" srcOrd="0" destOrd="0" presId="urn:microsoft.com/office/officeart/2005/8/layout/orgChart1"/>
    <dgm:cxn modelId="{9C027D85-80BF-4FD3-B796-3EEAA795863A}" type="presOf" srcId="{FCBC97DE-6BF1-4971-BEEE-CF009FC99D78}" destId="{148896FB-15C9-4F19-BBC3-1942BC8EAB7B}" srcOrd="0" destOrd="0" presId="urn:microsoft.com/office/officeart/2005/8/layout/orgChart1"/>
    <dgm:cxn modelId="{652B46A7-CFF7-4D24-AA13-AA29C5B15410}" type="presOf" srcId="{4BEF2754-FC69-473A-AD17-B148B8F075E4}" destId="{7486AB18-E93C-4ECF-8DF1-9C200E8BC856}" srcOrd="0" destOrd="0" presId="urn:microsoft.com/office/officeart/2005/8/layout/orgChart1"/>
    <dgm:cxn modelId="{7A50760B-013D-4646-8408-EAAB1D0BE449}" type="presOf" srcId="{F4FE0EDD-F541-450F-8A67-404B85598599}" destId="{4757F358-1868-4348-AE92-5010643AF59E}" srcOrd="1" destOrd="0" presId="urn:microsoft.com/office/officeart/2005/8/layout/orgChart1"/>
    <dgm:cxn modelId="{677F8EB7-B7AB-40C7-8D3C-E5BF16C76803}" type="presOf" srcId="{9E366E2E-5AD5-4F25-A437-0B31CC4C3AE2}" destId="{C28CA84D-193B-43A7-AED5-7B8225F2A2DF}" srcOrd="0" destOrd="0" presId="urn:microsoft.com/office/officeart/2005/8/layout/orgChart1"/>
    <dgm:cxn modelId="{62A9FC1B-2311-428B-ADD2-654E9889CC13}" srcId="{00A5E913-29AB-4CDE-BBAA-98CE9FF7D7D0}" destId="{7C42B85E-101B-4D1F-B106-145F97510CF8}" srcOrd="3" destOrd="0" parTransId="{FCBC97DE-6BF1-4971-BEEE-CF009FC99D78}" sibTransId="{15B061F3-2362-4886-8EB4-7B97EE0DF315}"/>
    <dgm:cxn modelId="{23A28A19-AF6D-4A6A-A434-A72DAA6C202B}" type="presOf" srcId="{00A5E913-29AB-4CDE-BBAA-98CE9FF7D7D0}" destId="{AE0C56AA-0297-4879-ACBD-31D1DCF8BB25}" srcOrd="1" destOrd="0" presId="urn:microsoft.com/office/officeart/2005/8/layout/orgChart1"/>
    <dgm:cxn modelId="{30E210A3-026F-44F2-8F82-A90DAB81AD33}" type="presOf" srcId="{A4AF71BC-328B-4CC4-8B89-0157A173F7DE}" destId="{113CEB50-C014-475C-B58E-A5B6BE1FFC46}" srcOrd="1" destOrd="0" presId="urn:microsoft.com/office/officeart/2005/8/layout/orgChart1"/>
    <dgm:cxn modelId="{7339FD34-32C5-4F65-86F9-1B2AC8B13BE4}" srcId="{0D933026-5C9F-46A5-A79B-51E6FC08DFA0}" destId="{00A5E913-29AB-4CDE-BBAA-98CE9FF7D7D0}" srcOrd="0" destOrd="0" parTransId="{1EDFB6AB-B634-4C93-BD35-17DC1A64F162}" sibTransId="{CCEAF250-5747-4FE6-B5D9-02C740B8EF05}"/>
    <dgm:cxn modelId="{0E258A9E-8ECE-4E89-A3A0-78A2E612AC5B}" type="presOf" srcId="{ACFFA2B8-98D6-4854-B5E5-6F4E41958199}" destId="{7917575D-02A6-4985-93B1-DFE2664E8115}" srcOrd="0" destOrd="0" presId="urn:microsoft.com/office/officeart/2005/8/layout/orgChart1"/>
    <dgm:cxn modelId="{52FBEB20-33BD-454C-8538-0AF5A2F5097A}" type="presOf" srcId="{F5381692-3F2A-4DE3-BF9D-6D0A69CDE310}" destId="{E810C5C4-E086-400E-A0FC-46B1A5932249}" srcOrd="0" destOrd="0" presId="urn:microsoft.com/office/officeart/2005/8/layout/orgChart1"/>
    <dgm:cxn modelId="{A3344463-8BA4-48FA-824C-F03B68D1EF39}" type="presParOf" srcId="{14E3DBA4-52E8-4131-8866-1637C5493414}" destId="{E7BAB3E3-4FA2-447B-8DE9-CDBE3C031A16}" srcOrd="0" destOrd="0" presId="urn:microsoft.com/office/officeart/2005/8/layout/orgChart1"/>
    <dgm:cxn modelId="{4A19DBFC-A466-4BBA-BAA3-12D5E0F118AD}" type="presParOf" srcId="{E7BAB3E3-4FA2-447B-8DE9-CDBE3C031A16}" destId="{270760B4-B33D-4F57-B617-2F989C483469}" srcOrd="0" destOrd="0" presId="urn:microsoft.com/office/officeart/2005/8/layout/orgChart1"/>
    <dgm:cxn modelId="{D73FC37B-F26F-4E43-B2D1-2418A588CCBC}" type="presParOf" srcId="{270760B4-B33D-4F57-B617-2F989C483469}" destId="{7CB40E5B-05B6-4087-9A60-C635ACB91421}" srcOrd="0" destOrd="0" presId="urn:microsoft.com/office/officeart/2005/8/layout/orgChart1"/>
    <dgm:cxn modelId="{2B01330C-F375-46D5-B4B1-7B4EC4FD963C}" type="presParOf" srcId="{270760B4-B33D-4F57-B617-2F989C483469}" destId="{AE0C56AA-0297-4879-ACBD-31D1DCF8BB25}" srcOrd="1" destOrd="0" presId="urn:microsoft.com/office/officeart/2005/8/layout/orgChart1"/>
    <dgm:cxn modelId="{EB7728E4-5952-4F7B-8887-820D1C0EF9B1}" type="presParOf" srcId="{E7BAB3E3-4FA2-447B-8DE9-CDBE3C031A16}" destId="{5FE258FE-CDAC-4D55-944C-DA6CE8089987}" srcOrd="1" destOrd="0" presId="urn:microsoft.com/office/officeart/2005/8/layout/orgChart1"/>
    <dgm:cxn modelId="{E5AC1856-6F34-4D6D-9742-EA53A08A64EE}" type="presParOf" srcId="{5FE258FE-CDAC-4D55-944C-DA6CE8089987}" destId="{49214861-B819-4C62-9700-0682A6AA7A09}" srcOrd="0" destOrd="0" presId="urn:microsoft.com/office/officeart/2005/8/layout/orgChart1"/>
    <dgm:cxn modelId="{263970A3-4B13-42DB-BE51-9776901EC483}" type="presParOf" srcId="{5FE258FE-CDAC-4D55-944C-DA6CE8089987}" destId="{2AAA24E8-61BE-41ED-A9F3-FDEED0C0C359}" srcOrd="1" destOrd="0" presId="urn:microsoft.com/office/officeart/2005/8/layout/orgChart1"/>
    <dgm:cxn modelId="{2B6CEC6F-9736-4B38-8D73-083931808103}" type="presParOf" srcId="{2AAA24E8-61BE-41ED-A9F3-FDEED0C0C359}" destId="{87D8F322-BC37-4DFF-8A77-B9CCC2DEA718}" srcOrd="0" destOrd="0" presId="urn:microsoft.com/office/officeart/2005/8/layout/orgChart1"/>
    <dgm:cxn modelId="{B51DCC95-A0B9-4470-B472-84D2904FB6D5}" type="presParOf" srcId="{87D8F322-BC37-4DFF-8A77-B9CCC2DEA718}" destId="{76FEA147-3A2C-4B9C-ACD5-470383E6385A}" srcOrd="0" destOrd="0" presId="urn:microsoft.com/office/officeart/2005/8/layout/orgChart1"/>
    <dgm:cxn modelId="{231C213F-BEFE-4D81-A555-BA8EC20A3672}" type="presParOf" srcId="{87D8F322-BC37-4DFF-8A77-B9CCC2DEA718}" destId="{113CEB50-C014-475C-B58E-A5B6BE1FFC46}" srcOrd="1" destOrd="0" presId="urn:microsoft.com/office/officeart/2005/8/layout/orgChart1"/>
    <dgm:cxn modelId="{CA407F25-CC8B-4354-8F85-D04BF0E3276D}" type="presParOf" srcId="{2AAA24E8-61BE-41ED-A9F3-FDEED0C0C359}" destId="{DF0D90B1-2EFD-44B2-BCA4-7299C9AC0786}" srcOrd="1" destOrd="0" presId="urn:microsoft.com/office/officeart/2005/8/layout/orgChart1"/>
    <dgm:cxn modelId="{BBF59CDC-834D-4A2F-B581-076409C81EEA}" type="presParOf" srcId="{DF0D90B1-2EFD-44B2-BCA4-7299C9AC0786}" destId="{41D400FF-0222-45FA-BB0F-ECFDB30F936B}" srcOrd="0" destOrd="0" presId="urn:microsoft.com/office/officeart/2005/8/layout/orgChart1"/>
    <dgm:cxn modelId="{48C1C14E-BA90-44F1-B899-254F53504B93}" type="presParOf" srcId="{DF0D90B1-2EFD-44B2-BCA4-7299C9AC0786}" destId="{0BB5E8D4-3065-46B0-AB19-6C9AC31E5A50}" srcOrd="1" destOrd="0" presId="urn:microsoft.com/office/officeart/2005/8/layout/orgChart1"/>
    <dgm:cxn modelId="{FA3F94A9-61D5-4E96-95E9-58D6CF600C10}" type="presParOf" srcId="{0BB5E8D4-3065-46B0-AB19-6C9AC31E5A50}" destId="{25C1E02B-7ECE-4A40-B02D-8DEC9BF84811}" srcOrd="0" destOrd="0" presId="urn:microsoft.com/office/officeart/2005/8/layout/orgChart1"/>
    <dgm:cxn modelId="{03785F5B-15ED-4B0A-82BD-7A3A8DC1FF36}" type="presParOf" srcId="{25C1E02B-7ECE-4A40-B02D-8DEC9BF84811}" destId="{0B41CE4B-A5FD-4FDA-8FFE-47BCDB73996D}" srcOrd="0" destOrd="0" presId="urn:microsoft.com/office/officeart/2005/8/layout/orgChart1"/>
    <dgm:cxn modelId="{8558A272-FA47-41D2-858A-D59F35D668F2}" type="presParOf" srcId="{25C1E02B-7ECE-4A40-B02D-8DEC9BF84811}" destId="{E1A86959-6D6D-4F9E-BAD9-E8581ED8AEFE}" srcOrd="1" destOrd="0" presId="urn:microsoft.com/office/officeart/2005/8/layout/orgChart1"/>
    <dgm:cxn modelId="{38A87A74-4941-49B3-9725-0D72A07881A0}" type="presParOf" srcId="{0BB5E8D4-3065-46B0-AB19-6C9AC31E5A50}" destId="{8FAA7157-22E1-4A00-8E7E-70FF57FCFA36}" srcOrd="1" destOrd="0" presId="urn:microsoft.com/office/officeart/2005/8/layout/orgChart1"/>
    <dgm:cxn modelId="{9397AA0E-D54A-4232-9C07-3415B9ADD20A}" type="presParOf" srcId="{0BB5E8D4-3065-46B0-AB19-6C9AC31E5A50}" destId="{52870CEA-F9A3-4C6E-A570-3EF59C0507E8}" srcOrd="2" destOrd="0" presId="urn:microsoft.com/office/officeart/2005/8/layout/orgChart1"/>
    <dgm:cxn modelId="{57047851-81E1-4EFC-AA60-8D0203BF9F0E}" type="presParOf" srcId="{2AAA24E8-61BE-41ED-A9F3-FDEED0C0C359}" destId="{2B9D290F-7F44-454D-8687-5159A653767D}" srcOrd="2" destOrd="0" presId="urn:microsoft.com/office/officeart/2005/8/layout/orgChart1"/>
    <dgm:cxn modelId="{9A8E0E53-B43A-402B-B2B4-E2A5225607A2}" type="presParOf" srcId="{5FE258FE-CDAC-4D55-944C-DA6CE8089987}" destId="{98674B1F-8F15-4BF7-8CE2-F7E7D08275D8}" srcOrd="2" destOrd="0" presId="urn:microsoft.com/office/officeart/2005/8/layout/orgChart1"/>
    <dgm:cxn modelId="{3AFDD9D8-3079-4F2F-8A07-AC5BB4482703}" type="presParOf" srcId="{5FE258FE-CDAC-4D55-944C-DA6CE8089987}" destId="{DB31BB4A-8166-4AA4-B68B-FC7CCBDABFCD}" srcOrd="3" destOrd="0" presId="urn:microsoft.com/office/officeart/2005/8/layout/orgChart1"/>
    <dgm:cxn modelId="{2449C9F8-8178-45B1-8E41-5D4EC8C68E12}" type="presParOf" srcId="{DB31BB4A-8166-4AA4-B68B-FC7CCBDABFCD}" destId="{DD36DDAD-771B-496A-BF98-449A54E820F7}" srcOrd="0" destOrd="0" presId="urn:microsoft.com/office/officeart/2005/8/layout/orgChart1"/>
    <dgm:cxn modelId="{CED97C32-F7FD-40C9-9E83-4AA6D7C2E44F}" type="presParOf" srcId="{DD36DDAD-771B-496A-BF98-449A54E820F7}" destId="{F73DB1EC-4F88-4653-8B20-0ADCC285631F}" srcOrd="0" destOrd="0" presId="urn:microsoft.com/office/officeart/2005/8/layout/orgChart1"/>
    <dgm:cxn modelId="{4F3EAEA4-DCB5-4B9C-88EC-8C79BE26A31C}" type="presParOf" srcId="{DD36DDAD-771B-496A-BF98-449A54E820F7}" destId="{D3EC5A8B-1010-4666-91FA-FC39D09E7F1A}" srcOrd="1" destOrd="0" presId="urn:microsoft.com/office/officeart/2005/8/layout/orgChart1"/>
    <dgm:cxn modelId="{CE531012-715A-4F41-89B2-4639B8812878}" type="presParOf" srcId="{DB31BB4A-8166-4AA4-B68B-FC7CCBDABFCD}" destId="{BCF32A58-D578-48AA-9985-429018DF2D6D}" srcOrd="1" destOrd="0" presId="urn:microsoft.com/office/officeart/2005/8/layout/orgChart1"/>
    <dgm:cxn modelId="{1AB7D147-75D1-4BB4-B4A4-5A0C2A3E8525}" type="presParOf" srcId="{BCF32A58-D578-48AA-9985-429018DF2D6D}" destId="{69978FF0-40E9-47FE-9252-B15D5A8CCD4E}" srcOrd="0" destOrd="0" presId="urn:microsoft.com/office/officeart/2005/8/layout/orgChart1"/>
    <dgm:cxn modelId="{CB9B2C75-0E3D-4F34-AF26-9A32C91B23CB}" type="presParOf" srcId="{BCF32A58-D578-48AA-9985-429018DF2D6D}" destId="{63DBAF7B-D9AE-411A-B915-44229AB6D35E}" srcOrd="1" destOrd="0" presId="urn:microsoft.com/office/officeart/2005/8/layout/orgChart1"/>
    <dgm:cxn modelId="{D634D6A9-B3E2-49DC-925A-32C5937C9854}" type="presParOf" srcId="{63DBAF7B-D9AE-411A-B915-44229AB6D35E}" destId="{E4D9B313-1875-4F89-8FF5-3F16FFC38282}" srcOrd="0" destOrd="0" presId="urn:microsoft.com/office/officeart/2005/8/layout/orgChart1"/>
    <dgm:cxn modelId="{F1352A7E-1A3B-4AE1-B81C-BCB2046F7A93}" type="presParOf" srcId="{E4D9B313-1875-4F89-8FF5-3F16FFC38282}" destId="{C28CA84D-193B-43A7-AED5-7B8225F2A2DF}" srcOrd="0" destOrd="0" presId="urn:microsoft.com/office/officeart/2005/8/layout/orgChart1"/>
    <dgm:cxn modelId="{E8C13CA7-506F-4A62-8120-5DF487FD400E}" type="presParOf" srcId="{E4D9B313-1875-4F89-8FF5-3F16FFC38282}" destId="{4EA99CDA-7B9E-4912-A11C-1645985BFAEB}" srcOrd="1" destOrd="0" presId="urn:microsoft.com/office/officeart/2005/8/layout/orgChart1"/>
    <dgm:cxn modelId="{37D4322B-2069-43AC-8F4A-B95917DE21E0}" type="presParOf" srcId="{63DBAF7B-D9AE-411A-B915-44229AB6D35E}" destId="{E66F49B2-40AA-42EE-9A16-A7522E4CF428}" srcOrd="1" destOrd="0" presId="urn:microsoft.com/office/officeart/2005/8/layout/orgChart1"/>
    <dgm:cxn modelId="{713D00D5-F9E7-409E-BE38-9F3DCA46E3E2}" type="presParOf" srcId="{63DBAF7B-D9AE-411A-B915-44229AB6D35E}" destId="{7109FF58-B3D5-4D49-B253-17EA58D37B56}" srcOrd="2" destOrd="0" presId="urn:microsoft.com/office/officeart/2005/8/layout/orgChart1"/>
    <dgm:cxn modelId="{765412F0-92E3-4AE5-89B7-36C92AA3F617}" type="presParOf" srcId="{DB31BB4A-8166-4AA4-B68B-FC7CCBDABFCD}" destId="{0582674A-1A07-4A4F-90D8-C78E87377140}" srcOrd="2" destOrd="0" presId="urn:microsoft.com/office/officeart/2005/8/layout/orgChart1"/>
    <dgm:cxn modelId="{25A4E1A6-D3D0-4360-A17B-3D0EDA1E641A}" type="presParOf" srcId="{5FE258FE-CDAC-4D55-944C-DA6CE8089987}" destId="{ABF46911-8871-4607-9012-BE4B52C2896C}" srcOrd="4" destOrd="0" presId="urn:microsoft.com/office/officeart/2005/8/layout/orgChart1"/>
    <dgm:cxn modelId="{175A0342-00B9-4026-93BA-3FA36C9966C8}" type="presParOf" srcId="{5FE258FE-CDAC-4D55-944C-DA6CE8089987}" destId="{20162CE2-1C21-4A12-A1DF-D3339789922F}" srcOrd="5" destOrd="0" presId="urn:microsoft.com/office/officeart/2005/8/layout/orgChart1"/>
    <dgm:cxn modelId="{16676B12-EEF1-4F5E-A5FA-75CDDD6B1B6A}" type="presParOf" srcId="{20162CE2-1C21-4A12-A1DF-D3339789922F}" destId="{7C760B15-621A-4FEE-A712-8EE45C9C13ED}" srcOrd="0" destOrd="0" presId="urn:microsoft.com/office/officeart/2005/8/layout/orgChart1"/>
    <dgm:cxn modelId="{0F9F65B0-C586-4DA0-984D-6B0C956D1EC0}" type="presParOf" srcId="{7C760B15-621A-4FEE-A712-8EE45C9C13ED}" destId="{25244E51-D91E-45A0-8D00-095F72DE0710}" srcOrd="0" destOrd="0" presId="urn:microsoft.com/office/officeart/2005/8/layout/orgChart1"/>
    <dgm:cxn modelId="{8675244E-E928-4BAC-B588-DBBAB8D446E2}" type="presParOf" srcId="{7C760B15-621A-4FEE-A712-8EE45C9C13ED}" destId="{EB626BF1-28A3-4454-9259-40E7B9AADB3A}" srcOrd="1" destOrd="0" presId="urn:microsoft.com/office/officeart/2005/8/layout/orgChart1"/>
    <dgm:cxn modelId="{A7EEF8D4-457F-4207-AA46-1BC486D04520}" type="presParOf" srcId="{20162CE2-1C21-4A12-A1DF-D3339789922F}" destId="{840A4E98-7302-4FD2-8E76-6E424B261804}" srcOrd="1" destOrd="0" presId="urn:microsoft.com/office/officeart/2005/8/layout/orgChart1"/>
    <dgm:cxn modelId="{78A15BF1-83B2-4F45-A51C-751B8EE75C4D}" type="presParOf" srcId="{840A4E98-7302-4FD2-8E76-6E424B261804}" destId="{9B49F1BB-1D35-4569-A03C-DA59B7DEC5CD}" srcOrd="0" destOrd="0" presId="urn:microsoft.com/office/officeart/2005/8/layout/orgChart1"/>
    <dgm:cxn modelId="{404C1EA7-71A7-4028-BF68-AB4C1937151E}" type="presParOf" srcId="{840A4E98-7302-4FD2-8E76-6E424B261804}" destId="{F7873EF5-766F-4291-9AB6-F1C168B65E27}" srcOrd="1" destOrd="0" presId="urn:microsoft.com/office/officeart/2005/8/layout/orgChart1"/>
    <dgm:cxn modelId="{25F9E6D6-DAA6-4B43-9F21-6277B44A0611}" type="presParOf" srcId="{F7873EF5-766F-4291-9AB6-F1C168B65E27}" destId="{D5F13EAA-A187-4AB7-BD35-6BFF2FBF1432}" srcOrd="0" destOrd="0" presId="urn:microsoft.com/office/officeart/2005/8/layout/orgChart1"/>
    <dgm:cxn modelId="{319584A4-EE72-4D39-9143-46B9AD60FBEA}" type="presParOf" srcId="{D5F13EAA-A187-4AB7-BD35-6BFF2FBF1432}" destId="{7486AB18-E93C-4ECF-8DF1-9C200E8BC856}" srcOrd="0" destOrd="0" presId="urn:microsoft.com/office/officeart/2005/8/layout/orgChart1"/>
    <dgm:cxn modelId="{11355C1B-AAC5-415F-BA26-4964D141BE6B}" type="presParOf" srcId="{D5F13EAA-A187-4AB7-BD35-6BFF2FBF1432}" destId="{2418F538-D627-487B-8AFA-DB4485190CDF}" srcOrd="1" destOrd="0" presId="urn:microsoft.com/office/officeart/2005/8/layout/orgChart1"/>
    <dgm:cxn modelId="{34BAD04B-CFB7-4F6B-A78B-A363AB491BF2}" type="presParOf" srcId="{F7873EF5-766F-4291-9AB6-F1C168B65E27}" destId="{0DA7D690-960E-4F31-8852-952085B11502}" srcOrd="1" destOrd="0" presId="urn:microsoft.com/office/officeart/2005/8/layout/orgChart1"/>
    <dgm:cxn modelId="{FFC233C5-E5A2-4C21-893C-AE7F12ED1779}" type="presParOf" srcId="{F7873EF5-766F-4291-9AB6-F1C168B65E27}" destId="{AB100D58-C42C-4895-8589-1593E4948CD1}" srcOrd="2" destOrd="0" presId="urn:microsoft.com/office/officeart/2005/8/layout/orgChart1"/>
    <dgm:cxn modelId="{86C9A34B-E94E-4B4A-B6BB-7EA99D713AC3}" type="presParOf" srcId="{20162CE2-1C21-4A12-A1DF-D3339789922F}" destId="{0C110FE9-1A4A-4AB9-AF39-C4AE838B38A9}" srcOrd="2" destOrd="0" presId="urn:microsoft.com/office/officeart/2005/8/layout/orgChart1"/>
    <dgm:cxn modelId="{E62CD246-9E47-4943-A746-9335F73F1163}" type="presParOf" srcId="{5FE258FE-CDAC-4D55-944C-DA6CE8089987}" destId="{148896FB-15C9-4F19-BBC3-1942BC8EAB7B}" srcOrd="6" destOrd="0" presId="urn:microsoft.com/office/officeart/2005/8/layout/orgChart1"/>
    <dgm:cxn modelId="{811E2408-AAE2-4CDD-8A08-58C5912AB0C2}" type="presParOf" srcId="{5FE258FE-CDAC-4D55-944C-DA6CE8089987}" destId="{87CC4C9A-A655-4853-8DA0-2CE8BD3AB9C9}" srcOrd="7" destOrd="0" presId="urn:microsoft.com/office/officeart/2005/8/layout/orgChart1"/>
    <dgm:cxn modelId="{7305782E-EA10-447D-8C47-F3BBFB210944}" type="presParOf" srcId="{87CC4C9A-A655-4853-8DA0-2CE8BD3AB9C9}" destId="{CE42D7C0-1C28-49CD-AA95-95391E94C8B4}" srcOrd="0" destOrd="0" presId="urn:microsoft.com/office/officeart/2005/8/layout/orgChart1"/>
    <dgm:cxn modelId="{2DB666B0-0992-4132-8351-527391A88364}" type="presParOf" srcId="{CE42D7C0-1C28-49CD-AA95-95391E94C8B4}" destId="{899BE616-5463-4438-A1ED-C32687B01D8B}" srcOrd="0" destOrd="0" presId="urn:microsoft.com/office/officeart/2005/8/layout/orgChart1"/>
    <dgm:cxn modelId="{7551C83B-A1D7-4532-A196-E8925BE4D879}" type="presParOf" srcId="{CE42D7C0-1C28-49CD-AA95-95391E94C8B4}" destId="{629D8DFE-6168-4E15-8EEA-0D5AB4F7812E}" srcOrd="1" destOrd="0" presId="urn:microsoft.com/office/officeart/2005/8/layout/orgChart1"/>
    <dgm:cxn modelId="{5A136738-DB86-406B-B8E1-DE4800718E38}" type="presParOf" srcId="{87CC4C9A-A655-4853-8DA0-2CE8BD3AB9C9}" destId="{D42B991C-3199-41EA-9682-0CDAB3CABE71}" srcOrd="1" destOrd="0" presId="urn:microsoft.com/office/officeart/2005/8/layout/orgChart1"/>
    <dgm:cxn modelId="{1AE60B7C-A778-4637-8AA7-C4E05CF65AAE}" type="presParOf" srcId="{D42B991C-3199-41EA-9682-0CDAB3CABE71}" destId="{1F81158C-2F0C-4D1A-95CC-65B8B5E90D9C}" srcOrd="0" destOrd="0" presId="urn:microsoft.com/office/officeart/2005/8/layout/orgChart1"/>
    <dgm:cxn modelId="{0B5DC9D2-6FCF-4844-BEB9-5C51A8C39DFE}" type="presParOf" srcId="{D42B991C-3199-41EA-9682-0CDAB3CABE71}" destId="{25814BFB-9CA4-473C-A34F-69AD1CBCC27E}" srcOrd="1" destOrd="0" presId="urn:microsoft.com/office/officeart/2005/8/layout/orgChart1"/>
    <dgm:cxn modelId="{48D627FE-8612-44EE-8899-154EEFAEA228}" type="presParOf" srcId="{25814BFB-9CA4-473C-A34F-69AD1CBCC27E}" destId="{79B10F58-0954-4422-AD7A-EF420C3AD84F}" srcOrd="0" destOrd="0" presId="urn:microsoft.com/office/officeart/2005/8/layout/orgChart1"/>
    <dgm:cxn modelId="{58A7EF98-9865-41DC-89F1-B03D98DC98D1}" type="presParOf" srcId="{79B10F58-0954-4422-AD7A-EF420C3AD84F}" destId="{7917575D-02A6-4985-93B1-DFE2664E8115}" srcOrd="0" destOrd="0" presId="urn:microsoft.com/office/officeart/2005/8/layout/orgChart1"/>
    <dgm:cxn modelId="{AD456685-EC1E-4DC7-95F2-7A405CDA1144}" type="presParOf" srcId="{79B10F58-0954-4422-AD7A-EF420C3AD84F}" destId="{CE354803-A05B-4794-A5C9-F7F6F88B31F6}" srcOrd="1" destOrd="0" presId="urn:microsoft.com/office/officeart/2005/8/layout/orgChart1"/>
    <dgm:cxn modelId="{9833092A-B80A-4261-8356-6F22519B30DC}" type="presParOf" srcId="{25814BFB-9CA4-473C-A34F-69AD1CBCC27E}" destId="{54AF73D7-2BC0-46F7-B995-8413F64423C4}" srcOrd="1" destOrd="0" presId="urn:microsoft.com/office/officeart/2005/8/layout/orgChart1"/>
    <dgm:cxn modelId="{89A6B175-93DD-414A-89EC-BDE2109C654D}" type="presParOf" srcId="{25814BFB-9CA4-473C-A34F-69AD1CBCC27E}" destId="{78B219F6-656E-4FEB-A314-C1B075B36EEC}" srcOrd="2" destOrd="0" presId="urn:microsoft.com/office/officeart/2005/8/layout/orgChart1"/>
    <dgm:cxn modelId="{1BD44937-050C-4B95-A457-98CF5B42B40F}" type="presParOf" srcId="{87CC4C9A-A655-4853-8DA0-2CE8BD3AB9C9}" destId="{B341C266-6039-4C21-9102-D3A72617E363}" srcOrd="2" destOrd="0" presId="urn:microsoft.com/office/officeart/2005/8/layout/orgChart1"/>
    <dgm:cxn modelId="{C744E3A1-F88F-4801-9D7C-6766254AAB4B}" type="presParOf" srcId="{5FE258FE-CDAC-4D55-944C-DA6CE8089987}" destId="{B803945F-D8DD-4AF9-8665-2A40FEB48DFA}" srcOrd="8" destOrd="0" presId="urn:microsoft.com/office/officeart/2005/8/layout/orgChart1"/>
    <dgm:cxn modelId="{F1E5E870-5070-42C7-815F-931057CB47C2}" type="presParOf" srcId="{5FE258FE-CDAC-4D55-944C-DA6CE8089987}" destId="{C846CA74-DEEF-4F54-8AA2-0A4A6E6D6E40}" srcOrd="9" destOrd="0" presId="urn:microsoft.com/office/officeart/2005/8/layout/orgChart1"/>
    <dgm:cxn modelId="{D367D02C-51E0-4CFC-AAF6-2640BB71DBA2}" type="presParOf" srcId="{C846CA74-DEEF-4F54-8AA2-0A4A6E6D6E40}" destId="{9AE432CE-4D95-458E-8CCD-823A5777994D}" srcOrd="0" destOrd="0" presId="urn:microsoft.com/office/officeart/2005/8/layout/orgChart1"/>
    <dgm:cxn modelId="{FC8F3A2F-F4D1-408D-BA7E-EB59848BAB88}" type="presParOf" srcId="{9AE432CE-4D95-458E-8CCD-823A5777994D}" destId="{134EB0A1-295C-45DD-BC65-3EA64E6166F6}" srcOrd="0" destOrd="0" presId="urn:microsoft.com/office/officeart/2005/8/layout/orgChart1"/>
    <dgm:cxn modelId="{B6AFD64B-678D-4DB7-80EE-96399C180872}" type="presParOf" srcId="{9AE432CE-4D95-458E-8CCD-823A5777994D}" destId="{17968FFE-E57B-48E2-9779-A4F0BEB142C1}" srcOrd="1" destOrd="0" presId="urn:microsoft.com/office/officeart/2005/8/layout/orgChart1"/>
    <dgm:cxn modelId="{B185E744-746A-47D1-A67D-A3E710B727A5}" type="presParOf" srcId="{C846CA74-DEEF-4F54-8AA2-0A4A6E6D6E40}" destId="{C4E86D7C-41FF-481A-B80D-4DE9AAD67E59}" srcOrd="1" destOrd="0" presId="urn:microsoft.com/office/officeart/2005/8/layout/orgChart1"/>
    <dgm:cxn modelId="{8F3E8136-0418-438E-B3E1-729307842093}" type="presParOf" srcId="{C4E86D7C-41FF-481A-B80D-4DE9AAD67E59}" destId="{E810C5C4-E086-400E-A0FC-46B1A5932249}" srcOrd="0" destOrd="0" presId="urn:microsoft.com/office/officeart/2005/8/layout/orgChart1"/>
    <dgm:cxn modelId="{07A25F92-88B8-4322-A0D7-FEB9D792C6F5}" type="presParOf" srcId="{C4E86D7C-41FF-481A-B80D-4DE9AAD67E59}" destId="{6C562D08-5B54-426F-BF33-9E5521AECC7E}" srcOrd="1" destOrd="0" presId="urn:microsoft.com/office/officeart/2005/8/layout/orgChart1"/>
    <dgm:cxn modelId="{770406F1-1EC1-415B-9A68-6CF4A3CDF04D}" type="presParOf" srcId="{6C562D08-5B54-426F-BF33-9E5521AECC7E}" destId="{7EB6E533-5060-438A-BD1D-60C07232B711}" srcOrd="0" destOrd="0" presId="urn:microsoft.com/office/officeart/2005/8/layout/orgChart1"/>
    <dgm:cxn modelId="{459B108F-7996-4DB7-BB6E-0C0FE65C3339}" type="presParOf" srcId="{7EB6E533-5060-438A-BD1D-60C07232B711}" destId="{9CFCA3D7-B59A-445D-91A6-5F8A23EEE8F4}" srcOrd="0" destOrd="0" presId="urn:microsoft.com/office/officeart/2005/8/layout/orgChart1"/>
    <dgm:cxn modelId="{DD660049-430C-44A0-B2CB-7653A4B819D3}" type="presParOf" srcId="{7EB6E533-5060-438A-BD1D-60C07232B711}" destId="{DE3227E8-103C-4807-9338-DCE47A1BDE3E}" srcOrd="1" destOrd="0" presId="urn:microsoft.com/office/officeart/2005/8/layout/orgChart1"/>
    <dgm:cxn modelId="{8D27E6AF-FF6E-439F-A6DF-662D42BD3CC1}" type="presParOf" srcId="{6C562D08-5B54-426F-BF33-9E5521AECC7E}" destId="{CC4E9582-E3FF-4D2B-9BCB-5B1C3F2C3D6B}" srcOrd="1" destOrd="0" presId="urn:microsoft.com/office/officeart/2005/8/layout/orgChart1"/>
    <dgm:cxn modelId="{BD160F2B-9E41-446D-9644-3EA4FC5CADAA}" type="presParOf" srcId="{6C562D08-5B54-426F-BF33-9E5521AECC7E}" destId="{0A186230-A0F5-4250-93E6-DCADB66341E1}" srcOrd="2" destOrd="0" presId="urn:microsoft.com/office/officeart/2005/8/layout/orgChart1"/>
    <dgm:cxn modelId="{5D88C39F-4446-451B-9E99-021BC10DFAAF}" type="presParOf" srcId="{C846CA74-DEEF-4F54-8AA2-0A4A6E6D6E40}" destId="{DC0D733F-DD55-4F9B-A0D3-556122A5BEE4}" srcOrd="2" destOrd="0" presId="urn:microsoft.com/office/officeart/2005/8/layout/orgChart1"/>
    <dgm:cxn modelId="{4518B15C-F2AF-4E63-A4A4-A908BB07CC49}" type="presParOf" srcId="{5FE258FE-CDAC-4D55-944C-DA6CE8089987}" destId="{0F696F52-E0BE-46C2-971D-EFE5D9E2FAC5}" srcOrd="10" destOrd="0" presId="urn:microsoft.com/office/officeart/2005/8/layout/orgChart1"/>
    <dgm:cxn modelId="{85A5DE17-FB75-422A-86E7-85E7A9891A11}" type="presParOf" srcId="{5FE258FE-CDAC-4D55-944C-DA6CE8089987}" destId="{75D925C6-8967-4FF7-9A30-67608DC6A9F8}" srcOrd="11" destOrd="0" presId="urn:microsoft.com/office/officeart/2005/8/layout/orgChart1"/>
    <dgm:cxn modelId="{D67DD879-D2BB-44EA-8B9C-4F4070883BE5}" type="presParOf" srcId="{75D925C6-8967-4FF7-9A30-67608DC6A9F8}" destId="{FC6D6D81-8C78-432E-8FBE-2787901527CA}" srcOrd="0" destOrd="0" presId="urn:microsoft.com/office/officeart/2005/8/layout/orgChart1"/>
    <dgm:cxn modelId="{8CDC5026-1031-4A02-B8AB-023D765BBBD3}" type="presParOf" srcId="{FC6D6D81-8C78-432E-8FBE-2787901527CA}" destId="{C8F5EF45-6358-46FF-A7A2-1E9A243DB946}" srcOrd="0" destOrd="0" presId="urn:microsoft.com/office/officeart/2005/8/layout/orgChart1"/>
    <dgm:cxn modelId="{AE6BC701-DDE1-4FC3-8F3E-504C55939FCA}" type="presParOf" srcId="{FC6D6D81-8C78-432E-8FBE-2787901527CA}" destId="{4757F358-1868-4348-AE92-5010643AF59E}" srcOrd="1" destOrd="0" presId="urn:microsoft.com/office/officeart/2005/8/layout/orgChart1"/>
    <dgm:cxn modelId="{336673FB-F0A6-49D7-B7CF-E80153F2917E}" type="presParOf" srcId="{75D925C6-8967-4FF7-9A30-67608DC6A9F8}" destId="{C22B60D2-AC54-44F1-92BF-8F9A7C852B63}" srcOrd="1" destOrd="0" presId="urn:microsoft.com/office/officeart/2005/8/layout/orgChart1"/>
    <dgm:cxn modelId="{84E052AC-E0B2-4B9C-91BB-D4D75FDA4EB5}" type="presParOf" srcId="{75D925C6-8967-4FF7-9A30-67608DC6A9F8}" destId="{03F89631-39BA-4C6C-AF40-1C9FC2DF44D3}" srcOrd="2" destOrd="0" presId="urn:microsoft.com/office/officeart/2005/8/layout/orgChart1"/>
    <dgm:cxn modelId="{F8306BEE-8346-48B1-A120-9EF1E6906717}" type="presParOf" srcId="{E7BAB3E3-4FA2-447B-8DE9-CDBE3C031A16}" destId="{1127AD0F-A9C3-404D-BA64-A38D5670F88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1269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126980" name="Rectangle 4"/>
          <p:cNvSpPr>
            <a:spLocks noGrp="1" noChangeArrowheads="1"/>
          </p:cNvSpPr>
          <p:nvPr>
            <p:ph type="ftr" sz="quarter" idx="2"/>
          </p:nvPr>
        </p:nvSpPr>
        <p:spPr bwMode="auto">
          <a:xfrm>
            <a:off x="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126981" name="Rectangle 5"/>
          <p:cNvSpPr>
            <a:spLocks noGrp="1" noChangeArrowheads="1"/>
          </p:cNvSpPr>
          <p:nvPr>
            <p:ph type="sldNum" sz="quarter" idx="3"/>
          </p:nvPr>
        </p:nvSpPr>
        <p:spPr bwMode="auto">
          <a:xfrm>
            <a:off x="388620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5D56A640-2F41-4206-9827-8AFB92911A52}" type="slidenum">
              <a:rPr lang="en-US"/>
              <a:pPr>
                <a:defRPr/>
              </a:pPr>
              <a:t>‹#›</a:t>
            </a:fld>
            <a:endParaRPr lang="en-US"/>
          </a:p>
        </p:txBody>
      </p:sp>
    </p:spTree>
    <p:extLst>
      <p:ext uri="{BB962C8B-B14F-4D97-AF65-F5344CB8AC3E}">
        <p14:creationId xmlns:p14="http://schemas.microsoft.com/office/powerpoint/2010/main" val="2344485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11267"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23950" y="692150"/>
            <a:ext cx="4610100" cy="3457575"/>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79913"/>
            <a:ext cx="5029200" cy="414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7598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11271" name="Rectangle 7"/>
          <p:cNvSpPr>
            <a:spLocks noGrp="1" noChangeArrowheads="1"/>
          </p:cNvSpPr>
          <p:nvPr>
            <p:ph type="sldNum" sz="quarter" idx="5"/>
          </p:nvPr>
        </p:nvSpPr>
        <p:spPr bwMode="auto">
          <a:xfrm>
            <a:off x="3886200" y="8759825"/>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A7212276-1FF1-4E7C-9B86-5D0930145A7A}" type="slidenum">
              <a:rPr lang="en-US"/>
              <a:pPr>
                <a:defRPr/>
              </a:pPr>
              <a:t>‹#›</a:t>
            </a:fld>
            <a:endParaRPr lang="en-US"/>
          </a:p>
        </p:txBody>
      </p:sp>
    </p:spTree>
    <p:extLst>
      <p:ext uri="{BB962C8B-B14F-4D97-AF65-F5344CB8AC3E}">
        <p14:creationId xmlns:p14="http://schemas.microsoft.com/office/powerpoint/2010/main" val="41782647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A33B907D-2738-447A-912C-41A6D14A2867}" type="slidenum">
              <a:rPr lang="en-US" smtClean="0">
                <a:cs typeface="Arial" charset="0"/>
              </a:rPr>
              <a:pPr/>
              <a:t>1</a:t>
            </a:fld>
            <a:endParaRPr lang="en-US" smtClean="0">
              <a:cs typeface="Arial" charset="0"/>
            </a:endParaRPr>
          </a:p>
        </p:txBody>
      </p:sp>
      <p:sp>
        <p:nvSpPr>
          <p:cNvPr id="19458" name="Rectangle 2"/>
          <p:cNvSpPr>
            <a:spLocks noGrp="1" noChangeArrowheads="1"/>
          </p:cNvSpPr>
          <p:nvPr>
            <p:ph type="body" idx="1"/>
          </p:nvPr>
        </p:nvSpPr>
        <p:spPr>
          <a:noFill/>
          <a:ln/>
        </p:spPr>
        <p:txBody>
          <a:bodyPr/>
          <a:lstStyle/>
          <a:p>
            <a:pPr>
              <a:spcBef>
                <a:spcPts val="500"/>
              </a:spcBef>
              <a:spcAft>
                <a:spcPts val="500"/>
              </a:spcAft>
            </a:pPr>
            <a:r>
              <a:rPr lang="en-US" b="1" smtClean="0"/>
              <a:t>Even though no official representation is stated or implied, where an individual uses a title or otherwise identifies herself/himself with the Department of Defense, he/she will include in all material, oral or published, a statement to the effect that his/her views do not necessarily purport to reflect the position of the DCAA or the Department of Defense.</a:t>
            </a:r>
          </a:p>
          <a:p>
            <a:endParaRPr lang="en-US" b="1" smtClean="0"/>
          </a:p>
          <a:p>
            <a:r>
              <a:rPr lang="en-US" b="1" smtClean="0"/>
              <a:t>Disclaimer will be explained…</a:t>
            </a:r>
          </a:p>
          <a:p>
            <a:endParaRPr lang="en-US" smtClean="0"/>
          </a:p>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1" name="Rectangle 7"/>
          <p:cNvSpPr>
            <a:spLocks noGrp="1" noChangeArrowheads="1"/>
          </p:cNvSpPr>
          <p:nvPr>
            <p:ph type="sldNum" sz="quarter" idx="5"/>
          </p:nvPr>
        </p:nvSpPr>
        <p:spPr>
          <a:noFill/>
        </p:spPr>
        <p:txBody>
          <a:bodyPr/>
          <a:lstStyle/>
          <a:p>
            <a:fld id="{BB406913-5819-4913-829B-AF50F60D505C}" type="slidenum">
              <a:rPr lang="en-US" smtClean="0">
                <a:cs typeface="Arial" charset="0"/>
              </a:rPr>
              <a:pPr/>
              <a:t>11</a:t>
            </a:fld>
            <a:endParaRPr lang="en-US" smtClean="0">
              <a:cs typeface="Arial" charset="0"/>
            </a:endParaRPr>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29" name="Rectangle 7"/>
          <p:cNvSpPr>
            <a:spLocks noGrp="1" noChangeArrowheads="1"/>
          </p:cNvSpPr>
          <p:nvPr>
            <p:ph type="sldNum" sz="quarter" idx="5"/>
          </p:nvPr>
        </p:nvSpPr>
        <p:spPr>
          <a:noFill/>
        </p:spPr>
        <p:txBody>
          <a:bodyPr/>
          <a:lstStyle/>
          <a:p>
            <a:fld id="{CF69C7F7-0E7D-48A0-B8DD-9F14A7DB96B7}" type="slidenum">
              <a:rPr lang="en-US" smtClean="0">
                <a:cs typeface="Arial" charset="0"/>
              </a:rPr>
              <a:pPr/>
              <a:t>12</a:t>
            </a:fld>
            <a:endParaRPr lang="en-US" smtClean="0">
              <a:cs typeface="Arial" charset="0"/>
            </a:endParaRPr>
          </a:p>
        </p:txBody>
      </p:sp>
      <p:sp>
        <p:nvSpPr>
          <p:cNvPr id="560130" name="Rectangle 2"/>
          <p:cNvSpPr>
            <a:spLocks noGrp="1" noRot="1" noChangeAspect="1" noChangeArrowheads="1" noTextEdit="1"/>
          </p:cNvSpPr>
          <p:nvPr>
            <p:ph type="sldImg"/>
          </p:nvPr>
        </p:nvSpPr>
        <p:spPr>
          <a:ln/>
        </p:spPr>
      </p:sp>
      <p:sp>
        <p:nvSpPr>
          <p:cNvPr id="5601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7" name="Rectangle 7"/>
          <p:cNvSpPr>
            <a:spLocks noGrp="1" noChangeArrowheads="1"/>
          </p:cNvSpPr>
          <p:nvPr>
            <p:ph type="sldNum" sz="quarter" idx="5"/>
          </p:nvPr>
        </p:nvSpPr>
        <p:spPr>
          <a:noFill/>
        </p:spPr>
        <p:txBody>
          <a:bodyPr/>
          <a:lstStyle/>
          <a:p>
            <a:fld id="{450780BD-2FC0-4E35-BDF7-924179323C97}" type="slidenum">
              <a:rPr lang="en-US" smtClean="0">
                <a:cs typeface="Arial" charset="0"/>
              </a:rPr>
              <a:pPr/>
              <a:t>13</a:t>
            </a:fld>
            <a:endParaRPr lang="en-US" smtClean="0">
              <a:cs typeface="Arial" charset="0"/>
            </a:endParaRPr>
          </a:p>
        </p:txBody>
      </p:sp>
      <p:sp>
        <p:nvSpPr>
          <p:cNvPr id="562178" name="Rectangle 2"/>
          <p:cNvSpPr>
            <a:spLocks noGrp="1" noRot="1" noChangeAspect="1" noChangeArrowheads="1" noTextEdit="1"/>
          </p:cNvSpPr>
          <p:nvPr>
            <p:ph type="sldImg"/>
          </p:nvPr>
        </p:nvSpPr>
        <p:spPr>
          <a:ln/>
        </p:spPr>
      </p:sp>
      <p:sp>
        <p:nvSpPr>
          <p:cNvPr id="5621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5" name="Rectangle 7"/>
          <p:cNvSpPr>
            <a:spLocks noGrp="1" noChangeArrowheads="1"/>
          </p:cNvSpPr>
          <p:nvPr>
            <p:ph type="sldNum" sz="quarter" idx="5"/>
          </p:nvPr>
        </p:nvSpPr>
        <p:spPr>
          <a:noFill/>
        </p:spPr>
        <p:txBody>
          <a:bodyPr/>
          <a:lstStyle/>
          <a:p>
            <a:fld id="{55104049-CB61-4DD1-AD06-A8B929654632}" type="slidenum">
              <a:rPr lang="en-US" smtClean="0">
                <a:cs typeface="Arial" charset="0"/>
              </a:rPr>
              <a:pPr/>
              <a:t>14</a:t>
            </a:fld>
            <a:endParaRPr lang="en-US" smtClean="0">
              <a:cs typeface="Arial" charset="0"/>
            </a:endParaRPr>
          </a:p>
        </p:txBody>
      </p:sp>
      <p:sp>
        <p:nvSpPr>
          <p:cNvPr id="564226" name="Rectangle 2"/>
          <p:cNvSpPr>
            <a:spLocks noGrp="1" noRot="1" noChangeAspect="1" noChangeArrowheads="1" noTextEdit="1"/>
          </p:cNvSpPr>
          <p:nvPr>
            <p:ph type="sldImg"/>
          </p:nvPr>
        </p:nvSpPr>
        <p:spPr>
          <a:ln/>
        </p:spPr>
      </p:sp>
      <p:sp>
        <p:nvSpPr>
          <p:cNvPr id="564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3" name="Rectangle 7"/>
          <p:cNvSpPr>
            <a:spLocks noGrp="1" noChangeArrowheads="1"/>
          </p:cNvSpPr>
          <p:nvPr>
            <p:ph type="sldNum" sz="quarter" idx="5"/>
          </p:nvPr>
        </p:nvSpPr>
        <p:spPr>
          <a:noFill/>
        </p:spPr>
        <p:txBody>
          <a:bodyPr/>
          <a:lstStyle/>
          <a:p>
            <a:fld id="{CC18D5AD-3D04-46C2-A4D2-2C453471E9F7}" type="slidenum">
              <a:rPr lang="en-US" smtClean="0">
                <a:cs typeface="Arial" charset="0"/>
              </a:rPr>
              <a:pPr/>
              <a:t>15</a:t>
            </a:fld>
            <a:endParaRPr lang="en-US" smtClean="0">
              <a:cs typeface="Arial" charset="0"/>
            </a:endParaRPr>
          </a:p>
        </p:txBody>
      </p:sp>
      <p:sp>
        <p:nvSpPr>
          <p:cNvPr id="566274" name="Rectangle 2"/>
          <p:cNvSpPr>
            <a:spLocks noGrp="1" noRot="1" noChangeAspect="1" noChangeArrowheads="1" noTextEdit="1"/>
          </p:cNvSpPr>
          <p:nvPr>
            <p:ph type="sldImg"/>
          </p:nvPr>
        </p:nvSpPr>
        <p:spPr>
          <a:ln/>
        </p:spPr>
      </p:sp>
      <p:sp>
        <p:nvSpPr>
          <p:cNvPr id="5662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1" name="Rectangle 7"/>
          <p:cNvSpPr>
            <a:spLocks noGrp="1" noChangeArrowheads="1"/>
          </p:cNvSpPr>
          <p:nvPr>
            <p:ph type="sldNum" sz="quarter" idx="5"/>
          </p:nvPr>
        </p:nvSpPr>
        <p:spPr>
          <a:noFill/>
        </p:spPr>
        <p:txBody>
          <a:bodyPr/>
          <a:lstStyle/>
          <a:p>
            <a:fld id="{A8C37BAF-6115-4F89-A6BF-C8F5F26A4E45}" type="slidenum">
              <a:rPr lang="en-US" smtClean="0">
                <a:cs typeface="Arial" charset="0"/>
              </a:rPr>
              <a:pPr/>
              <a:t>16</a:t>
            </a:fld>
            <a:endParaRPr lang="en-US" smtClean="0">
              <a:cs typeface="Arial" charset="0"/>
            </a:endParaRPr>
          </a:p>
        </p:txBody>
      </p:sp>
      <p:sp>
        <p:nvSpPr>
          <p:cNvPr id="568322" name="Rectangle 2"/>
          <p:cNvSpPr>
            <a:spLocks noGrp="1" noRot="1" noChangeAspect="1" noChangeArrowheads="1" noTextEdit="1"/>
          </p:cNvSpPr>
          <p:nvPr>
            <p:ph type="sldImg"/>
          </p:nvPr>
        </p:nvSpPr>
        <p:spPr>
          <a:ln/>
        </p:spPr>
      </p:sp>
      <p:sp>
        <p:nvSpPr>
          <p:cNvPr id="5683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69" name="Rectangle 7"/>
          <p:cNvSpPr>
            <a:spLocks noGrp="1" noChangeArrowheads="1"/>
          </p:cNvSpPr>
          <p:nvPr>
            <p:ph type="sldNum" sz="quarter" idx="5"/>
          </p:nvPr>
        </p:nvSpPr>
        <p:spPr>
          <a:noFill/>
        </p:spPr>
        <p:txBody>
          <a:bodyPr/>
          <a:lstStyle/>
          <a:p>
            <a:fld id="{9553D296-353D-483E-966C-CD084CBD230A}" type="slidenum">
              <a:rPr lang="en-US" smtClean="0">
                <a:cs typeface="Arial" charset="0"/>
              </a:rPr>
              <a:pPr/>
              <a:t>17</a:t>
            </a:fld>
            <a:endParaRPr lang="en-US" smtClean="0">
              <a:cs typeface="Arial" charset="0"/>
            </a:endParaRPr>
          </a:p>
        </p:txBody>
      </p:sp>
      <p:sp>
        <p:nvSpPr>
          <p:cNvPr id="570370" name="Rectangle 2"/>
          <p:cNvSpPr>
            <a:spLocks noGrp="1" noRot="1" noChangeAspect="1" noChangeArrowheads="1" noTextEdit="1"/>
          </p:cNvSpPr>
          <p:nvPr>
            <p:ph type="sldImg"/>
          </p:nvPr>
        </p:nvSpPr>
        <p:spPr>
          <a:ln/>
        </p:spPr>
      </p:sp>
      <p:sp>
        <p:nvSpPr>
          <p:cNvPr id="5703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7" name="Rectangle 7"/>
          <p:cNvSpPr>
            <a:spLocks noGrp="1" noChangeArrowheads="1"/>
          </p:cNvSpPr>
          <p:nvPr>
            <p:ph type="sldNum" sz="quarter" idx="5"/>
          </p:nvPr>
        </p:nvSpPr>
        <p:spPr>
          <a:noFill/>
        </p:spPr>
        <p:txBody>
          <a:bodyPr/>
          <a:lstStyle/>
          <a:p>
            <a:fld id="{6E82A749-24F4-4AF0-B44F-934FF7A4D27F}" type="slidenum">
              <a:rPr lang="en-US" smtClean="0">
                <a:cs typeface="Arial" charset="0"/>
              </a:rPr>
              <a:pPr/>
              <a:t>18</a:t>
            </a:fld>
            <a:endParaRPr lang="en-US" smtClean="0">
              <a:cs typeface="Arial" charset="0"/>
            </a:endParaRPr>
          </a:p>
        </p:txBody>
      </p:sp>
      <p:sp>
        <p:nvSpPr>
          <p:cNvPr id="572418" name="Rectangle 2"/>
          <p:cNvSpPr>
            <a:spLocks noGrp="1" noRot="1" noChangeAspect="1" noChangeArrowheads="1" noTextEdit="1"/>
          </p:cNvSpPr>
          <p:nvPr>
            <p:ph type="sldImg"/>
          </p:nvPr>
        </p:nvSpPr>
        <p:spPr>
          <a:ln/>
        </p:spPr>
      </p:sp>
      <p:sp>
        <p:nvSpPr>
          <p:cNvPr id="5724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5" name="Rectangle 7"/>
          <p:cNvSpPr>
            <a:spLocks noGrp="1" noChangeArrowheads="1"/>
          </p:cNvSpPr>
          <p:nvPr>
            <p:ph type="sldNum" sz="quarter" idx="5"/>
          </p:nvPr>
        </p:nvSpPr>
        <p:spPr>
          <a:noFill/>
        </p:spPr>
        <p:txBody>
          <a:bodyPr/>
          <a:lstStyle/>
          <a:p>
            <a:fld id="{9DD7C9F0-ED89-4436-A8BC-B948308D1A38}" type="slidenum">
              <a:rPr lang="en-US" smtClean="0">
                <a:cs typeface="Arial" charset="0"/>
              </a:rPr>
              <a:pPr/>
              <a:t>19</a:t>
            </a:fld>
            <a:endParaRPr lang="en-US" smtClean="0">
              <a:cs typeface="Arial" charset="0"/>
            </a:endParaRPr>
          </a:p>
        </p:txBody>
      </p:sp>
      <p:sp>
        <p:nvSpPr>
          <p:cNvPr id="574466" name="Rectangle 2"/>
          <p:cNvSpPr>
            <a:spLocks noGrp="1" noRot="1" noChangeAspect="1" noChangeArrowheads="1" noTextEdit="1"/>
          </p:cNvSpPr>
          <p:nvPr>
            <p:ph type="sldImg"/>
          </p:nvPr>
        </p:nvSpPr>
        <p:spPr>
          <a:ln/>
        </p:spPr>
      </p:sp>
      <p:sp>
        <p:nvSpPr>
          <p:cNvPr id="5744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3" name="Rectangle 7"/>
          <p:cNvSpPr>
            <a:spLocks noGrp="1" noChangeArrowheads="1"/>
          </p:cNvSpPr>
          <p:nvPr>
            <p:ph type="sldNum" sz="quarter" idx="5"/>
          </p:nvPr>
        </p:nvSpPr>
        <p:spPr>
          <a:noFill/>
        </p:spPr>
        <p:txBody>
          <a:bodyPr/>
          <a:lstStyle/>
          <a:p>
            <a:fld id="{0E7C4F97-F57D-4B1D-B422-35AFBD7B58F8}" type="slidenum">
              <a:rPr lang="en-US" smtClean="0">
                <a:cs typeface="Arial" charset="0"/>
              </a:rPr>
              <a:pPr/>
              <a:t>20</a:t>
            </a:fld>
            <a:endParaRPr lang="en-US" smtClean="0">
              <a:cs typeface="Arial" charset="0"/>
            </a:endParaRPr>
          </a:p>
        </p:txBody>
      </p:sp>
      <p:sp>
        <p:nvSpPr>
          <p:cNvPr id="576514" name="Rectangle 2"/>
          <p:cNvSpPr>
            <a:spLocks noGrp="1" noRot="1" noChangeAspect="1" noChangeArrowheads="1" noTextEdit="1"/>
          </p:cNvSpPr>
          <p:nvPr>
            <p:ph type="sldImg"/>
          </p:nvPr>
        </p:nvSpPr>
        <p:spPr>
          <a:ln/>
        </p:spPr>
      </p:sp>
      <p:sp>
        <p:nvSpPr>
          <p:cNvPr id="5765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B69F5E60-0D13-46F4-8DEE-2FB255A40F09}" type="slidenum">
              <a:rPr lang="en-US" smtClean="0">
                <a:cs typeface="Arial" charset="0"/>
              </a:rPr>
              <a:pPr/>
              <a:t>2</a:t>
            </a:fld>
            <a:endParaRPr lang="en-US" smtClean="0">
              <a:cs typeface="Arial" charset="0"/>
            </a:endParaRPr>
          </a:p>
        </p:txBody>
      </p:sp>
      <p:sp>
        <p:nvSpPr>
          <p:cNvPr id="21506" name="Rectangle 2"/>
          <p:cNvSpPr>
            <a:spLocks noGrp="1" noRot="1" noChangeAspect="1" noChangeArrowheads="1" noTextEdit="1"/>
          </p:cNvSpPr>
          <p:nvPr>
            <p:ph type="sldImg"/>
          </p:nvPr>
        </p:nvSpPr>
        <p:spPr>
          <a:xfrm>
            <a:off x="812800" y="228600"/>
            <a:ext cx="4775200" cy="3581400"/>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1" name="Rectangle 7"/>
          <p:cNvSpPr>
            <a:spLocks noGrp="1" noChangeArrowheads="1"/>
          </p:cNvSpPr>
          <p:nvPr>
            <p:ph type="sldNum" sz="quarter" idx="5"/>
          </p:nvPr>
        </p:nvSpPr>
        <p:spPr>
          <a:noFill/>
        </p:spPr>
        <p:txBody>
          <a:bodyPr/>
          <a:lstStyle/>
          <a:p>
            <a:fld id="{6F8B3E94-C4AB-4332-A1B4-644896BC8DD3}" type="slidenum">
              <a:rPr lang="en-US" smtClean="0">
                <a:cs typeface="Arial" charset="0"/>
              </a:rPr>
              <a:pPr/>
              <a:t>21</a:t>
            </a:fld>
            <a:endParaRPr lang="en-US" smtClean="0">
              <a:cs typeface="Arial" charset="0"/>
            </a:endParaRPr>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09" name="Rectangle 7"/>
          <p:cNvSpPr>
            <a:spLocks noGrp="1" noChangeArrowheads="1"/>
          </p:cNvSpPr>
          <p:nvPr>
            <p:ph type="sldNum" sz="quarter" idx="5"/>
          </p:nvPr>
        </p:nvSpPr>
        <p:spPr>
          <a:noFill/>
        </p:spPr>
        <p:txBody>
          <a:bodyPr/>
          <a:lstStyle/>
          <a:p>
            <a:fld id="{5962C1DB-BF91-4BE6-80B2-CB4E54BCC889}" type="slidenum">
              <a:rPr lang="en-US" smtClean="0">
                <a:cs typeface="Arial" charset="0"/>
              </a:rPr>
              <a:pPr/>
              <a:t>22</a:t>
            </a:fld>
            <a:endParaRPr lang="en-US" smtClean="0">
              <a:cs typeface="Arial" charset="0"/>
            </a:endParaRPr>
          </a:p>
        </p:txBody>
      </p:sp>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7" name="Rectangle 7"/>
          <p:cNvSpPr>
            <a:spLocks noGrp="1" noChangeArrowheads="1"/>
          </p:cNvSpPr>
          <p:nvPr>
            <p:ph type="sldNum" sz="quarter" idx="5"/>
          </p:nvPr>
        </p:nvSpPr>
        <p:spPr>
          <a:noFill/>
        </p:spPr>
        <p:txBody>
          <a:bodyPr/>
          <a:lstStyle/>
          <a:p>
            <a:fld id="{147E6B50-43E8-4918-87DC-221451FA07F8}" type="slidenum">
              <a:rPr lang="en-US" smtClean="0">
                <a:cs typeface="Arial" charset="0"/>
              </a:rPr>
              <a:pPr/>
              <a:t>23</a:t>
            </a:fld>
            <a:endParaRPr lang="en-US" smtClean="0">
              <a:cs typeface="Arial" charset="0"/>
            </a:endParaRPr>
          </a:p>
        </p:txBody>
      </p:sp>
      <p:sp>
        <p:nvSpPr>
          <p:cNvPr id="582658" name="Rectangle 2"/>
          <p:cNvSpPr>
            <a:spLocks noGrp="1" noRot="1" noChangeAspect="1" noChangeArrowheads="1" noTextEdit="1"/>
          </p:cNvSpPr>
          <p:nvPr>
            <p:ph type="sldImg"/>
          </p:nvPr>
        </p:nvSpPr>
        <p:spPr>
          <a:xfrm flipV="1">
            <a:off x="323850" y="2895600"/>
            <a:ext cx="5181600" cy="3886200"/>
          </a:xfrm>
          <a:ln/>
        </p:spPr>
      </p:sp>
      <p:sp>
        <p:nvSpPr>
          <p:cNvPr id="582659" name="Rectangle 3"/>
          <p:cNvSpPr>
            <a:spLocks noGrp="1" noChangeArrowheads="1"/>
          </p:cNvSpPr>
          <p:nvPr>
            <p:ph type="body" idx="1"/>
          </p:nvPr>
        </p:nvSpPr>
        <p:spPr>
          <a:xfrm>
            <a:off x="609600" y="228600"/>
            <a:ext cx="5029200" cy="4148138"/>
          </a:xfrm>
          <a:noFill/>
          <a:ln/>
        </p:spPr>
        <p:txBody>
          <a:bodyPr/>
          <a:lstStyle/>
          <a:p>
            <a:endParaRPr lang="en-US" smtClean="0"/>
          </a:p>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5" name="Rectangle 7"/>
          <p:cNvSpPr>
            <a:spLocks noGrp="1" noChangeArrowheads="1"/>
          </p:cNvSpPr>
          <p:nvPr>
            <p:ph type="sldNum" sz="quarter" idx="5"/>
          </p:nvPr>
        </p:nvSpPr>
        <p:spPr>
          <a:noFill/>
        </p:spPr>
        <p:txBody>
          <a:bodyPr/>
          <a:lstStyle/>
          <a:p>
            <a:fld id="{3E214AC5-226A-419C-957D-F1AE15815F15}" type="slidenum">
              <a:rPr lang="en-US" smtClean="0">
                <a:cs typeface="Arial" charset="0"/>
              </a:rPr>
              <a:pPr/>
              <a:t>24</a:t>
            </a:fld>
            <a:endParaRPr lang="en-US" smtClean="0">
              <a:cs typeface="Arial" charset="0"/>
            </a:endParaRPr>
          </a:p>
        </p:txBody>
      </p:sp>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1" name="Rectangle 7"/>
          <p:cNvSpPr>
            <a:spLocks noGrp="1" noChangeArrowheads="1"/>
          </p:cNvSpPr>
          <p:nvPr>
            <p:ph type="sldNum" sz="quarter" idx="5"/>
          </p:nvPr>
        </p:nvSpPr>
        <p:spPr>
          <a:noFill/>
        </p:spPr>
        <p:txBody>
          <a:bodyPr/>
          <a:lstStyle/>
          <a:p>
            <a:fld id="{09E0C9DE-EE51-410F-AD20-7C2160CE742C}" type="slidenum">
              <a:rPr lang="en-US" smtClean="0">
                <a:cs typeface="Arial" charset="0"/>
              </a:rPr>
              <a:pPr/>
              <a:t>25</a:t>
            </a:fld>
            <a:endParaRPr lang="en-US" smtClean="0">
              <a:cs typeface="Arial" charset="0"/>
            </a:endParaRPr>
          </a:p>
        </p:txBody>
      </p:sp>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a:noFill/>
          <a:ln/>
        </p:spPr>
        <p:txBody>
          <a:bodyPr/>
          <a:lstStyle/>
          <a:p>
            <a:r>
              <a:rPr lang="en-US" b="1" smtClean="0"/>
              <a:t>Z-score recently eliminated…   However,</a:t>
            </a:r>
          </a:p>
          <a:p>
            <a:endParaRPr lang="en-US" b="1" smtClean="0"/>
          </a:p>
          <a:p>
            <a:r>
              <a:rPr lang="en-US" b="1" smtClean="0"/>
              <a:t>Realize that DCAA evaluates many factors – not any single factor, metric, or magic formula to make an evaluation judgment.  We look for what’s behind and beyond the metrics.</a:t>
            </a:r>
          </a:p>
          <a:p>
            <a:endParaRPr lang="en-US" b="1" smtClean="0"/>
          </a:p>
          <a:p>
            <a:r>
              <a:rPr lang="en-US" b="1" smtClean="0"/>
              <a:t>Financial Condition looks at Past Activity (DCAA risk assessment)</a:t>
            </a:r>
          </a:p>
          <a:p>
            <a:r>
              <a:rPr lang="en-US" b="1" smtClean="0"/>
              <a:t>Financial Capability is concerned with Future Activities</a:t>
            </a:r>
          </a:p>
          <a:p>
            <a:endParaRPr lang="en-US" b="1" smtClean="0"/>
          </a:p>
          <a:p>
            <a:r>
              <a:rPr lang="en-US" b="1" smtClean="0"/>
              <a:t>DCAA will form an opinion only after reviewing all the factors – Acceptable, Unfavorable, Adverse, or Disclaimer of Opinion</a:t>
            </a:r>
          </a:p>
          <a:p>
            <a:endParaRPr lang="en-US" b="1" smtClean="0"/>
          </a:p>
          <a:p>
            <a:r>
              <a:rPr lang="en-US" b="1" smtClean="0"/>
              <a:t>In the past, computation of the Z-Score has always been considered a risk assessment step and was never reported as the basis for an opinion.  If you use a Z-Score, you should be able to explain the financial health of the company without using a Z-Score.  Stress points might include:</a:t>
            </a:r>
          </a:p>
          <a:p>
            <a:r>
              <a:rPr lang="en-US" b="1" smtClean="0"/>
              <a:t>	Downward trends in key ratios</a:t>
            </a:r>
          </a:p>
          <a:p>
            <a:r>
              <a:rPr lang="en-US" b="1" smtClean="0"/>
              <a:t>	Unfavorable ratios compared to industry</a:t>
            </a:r>
          </a:p>
          <a:p>
            <a:r>
              <a:rPr lang="en-US" b="1" smtClean="0"/>
              <a:t>	Increased losses and debts</a:t>
            </a:r>
          </a:p>
          <a:p>
            <a:r>
              <a:rPr lang="en-US" b="1" smtClean="0"/>
              <a:t>	Weak Cash Flows and Working Capital</a:t>
            </a:r>
          </a:p>
          <a:p>
            <a:r>
              <a:rPr lang="en-US" b="1" smtClean="0"/>
              <a:t>	Insufficient sources of credit</a:t>
            </a:r>
          </a:p>
          <a:p>
            <a:endParaRPr lang="en-US" b="1"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09" name="Rectangle 7"/>
          <p:cNvSpPr>
            <a:spLocks noGrp="1" noChangeArrowheads="1"/>
          </p:cNvSpPr>
          <p:nvPr>
            <p:ph type="sldNum" sz="quarter" idx="5"/>
          </p:nvPr>
        </p:nvSpPr>
        <p:spPr>
          <a:noFill/>
        </p:spPr>
        <p:txBody>
          <a:bodyPr/>
          <a:lstStyle/>
          <a:p>
            <a:fld id="{9A7CBC46-9F9F-46D1-A805-55FF5AE95FBD}" type="slidenum">
              <a:rPr lang="en-US" smtClean="0">
                <a:cs typeface="Arial" charset="0"/>
              </a:rPr>
              <a:pPr/>
              <a:t>26</a:t>
            </a:fld>
            <a:endParaRPr lang="en-US" smtClean="0">
              <a:cs typeface="Arial" charset="0"/>
            </a:endParaRPr>
          </a:p>
        </p:txBody>
      </p:sp>
      <p:sp>
        <p:nvSpPr>
          <p:cNvPr id="631810" name="Rectangle 2"/>
          <p:cNvSpPr>
            <a:spLocks noGrp="1" noRot="1" noChangeAspect="1" noChangeArrowheads="1" noTextEdit="1"/>
          </p:cNvSpPr>
          <p:nvPr>
            <p:ph type="sldImg"/>
          </p:nvPr>
        </p:nvSpPr>
        <p:spPr>
          <a:ln/>
        </p:spPr>
      </p:sp>
      <p:sp>
        <p:nvSpPr>
          <p:cNvPr id="6318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7" name="Rectangle 7"/>
          <p:cNvSpPr>
            <a:spLocks noGrp="1" noChangeArrowheads="1"/>
          </p:cNvSpPr>
          <p:nvPr>
            <p:ph type="sldNum" sz="quarter" idx="5"/>
          </p:nvPr>
        </p:nvSpPr>
        <p:spPr>
          <a:noFill/>
        </p:spPr>
        <p:txBody>
          <a:bodyPr/>
          <a:lstStyle/>
          <a:p>
            <a:fld id="{06670BFF-19FB-4162-B34E-65C08E5D5104}" type="slidenum">
              <a:rPr lang="en-US" smtClean="0">
                <a:cs typeface="Arial" charset="0"/>
              </a:rPr>
              <a:pPr/>
              <a:t>27</a:t>
            </a:fld>
            <a:endParaRPr lang="en-US" smtClean="0">
              <a:cs typeface="Arial" charset="0"/>
            </a:endParaRPr>
          </a:p>
        </p:txBody>
      </p:sp>
      <p:sp>
        <p:nvSpPr>
          <p:cNvPr id="633858" name="Rectangle 2"/>
          <p:cNvSpPr>
            <a:spLocks noGrp="1" noRot="1" noChangeAspect="1" noChangeArrowheads="1" noTextEdit="1"/>
          </p:cNvSpPr>
          <p:nvPr>
            <p:ph type="sldImg"/>
          </p:nvPr>
        </p:nvSpPr>
        <p:spPr>
          <a:ln/>
        </p:spPr>
      </p:sp>
      <p:sp>
        <p:nvSpPr>
          <p:cNvPr id="633859" name="Rectangle 3"/>
          <p:cNvSpPr>
            <a:spLocks noGrp="1" noChangeArrowheads="1"/>
          </p:cNvSpPr>
          <p:nvPr>
            <p:ph type="body" idx="1"/>
          </p:nvPr>
        </p:nvSpPr>
        <p:spPr>
          <a:noFill/>
          <a:ln/>
        </p:spPr>
        <p:txBody>
          <a:bodyPr/>
          <a:lstStyle/>
          <a:p>
            <a:r>
              <a:rPr lang="en-US" b="1" smtClean="0"/>
              <a:t>What areas does the contracting center typically evaluate compared with this list?</a:t>
            </a:r>
          </a:p>
          <a:p>
            <a:endParaRPr lang="en-US" b="1" smtClean="0"/>
          </a:p>
          <a:p>
            <a:r>
              <a:rPr lang="en-US" b="1" smtClean="0"/>
              <a:t>The major evaluation steps include evaluating trends and benchmarking the key ratios to industry.</a:t>
            </a:r>
          </a:p>
          <a:p>
            <a:endParaRPr lang="en-US" b="1" smtClean="0"/>
          </a:p>
          <a:p>
            <a:r>
              <a:rPr lang="en-US" b="1" smtClean="0"/>
              <a:t>Note that 2 years (or 2 data points) will not identify a trend.  You need at least 3 data points to show any kind of trend.</a:t>
            </a:r>
          </a:p>
          <a:p>
            <a:endParaRPr lang="en-US" b="1" smtClean="0"/>
          </a:p>
          <a:p>
            <a:r>
              <a:rPr lang="en-US" b="1" smtClean="0"/>
              <a:t>When a company is in distress --  taxes, pension and insurance are among the first to go – so we look at that.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5" name="Rectangle 7"/>
          <p:cNvSpPr>
            <a:spLocks noGrp="1" noChangeArrowheads="1"/>
          </p:cNvSpPr>
          <p:nvPr>
            <p:ph type="sldNum" sz="quarter" idx="5"/>
          </p:nvPr>
        </p:nvSpPr>
        <p:spPr>
          <a:noFill/>
        </p:spPr>
        <p:txBody>
          <a:bodyPr/>
          <a:lstStyle/>
          <a:p>
            <a:fld id="{2843AA09-8D5C-4D3F-84EF-7872776538AE}" type="slidenum">
              <a:rPr lang="en-US" smtClean="0">
                <a:cs typeface="Arial" charset="0"/>
              </a:rPr>
              <a:pPr/>
              <a:t>28</a:t>
            </a:fld>
            <a:endParaRPr lang="en-US" smtClean="0">
              <a:cs typeface="Arial" charset="0"/>
            </a:endParaRPr>
          </a:p>
        </p:txBody>
      </p:sp>
      <p:sp>
        <p:nvSpPr>
          <p:cNvPr id="635906" name="Rectangle 2"/>
          <p:cNvSpPr>
            <a:spLocks noGrp="1" noRot="1" noChangeAspect="1" noChangeArrowheads="1" noTextEdit="1"/>
          </p:cNvSpPr>
          <p:nvPr>
            <p:ph type="sldImg"/>
          </p:nvPr>
        </p:nvSpPr>
        <p:spPr>
          <a:ln/>
        </p:spPr>
      </p:sp>
      <p:sp>
        <p:nvSpPr>
          <p:cNvPr id="635907" name="Rectangle 3"/>
          <p:cNvSpPr>
            <a:spLocks noGrp="1" noChangeArrowheads="1"/>
          </p:cNvSpPr>
          <p:nvPr>
            <p:ph type="body" idx="1"/>
          </p:nvPr>
        </p:nvSpPr>
        <p:spPr>
          <a:noFill/>
          <a:ln/>
        </p:spPr>
        <p:txBody>
          <a:bodyPr/>
          <a:lstStyle/>
          <a:p>
            <a:r>
              <a:rPr lang="en-US" b="1" smtClean="0"/>
              <a:t>These are the 8 Key Financial Ratios we use to begin measuring the financial health of a contractor.  The are properly balanced drawing from:</a:t>
            </a:r>
          </a:p>
          <a:p>
            <a:r>
              <a:rPr lang="en-US" b="1" smtClean="0"/>
              <a:t>	Income Statement</a:t>
            </a:r>
          </a:p>
          <a:p>
            <a:r>
              <a:rPr lang="en-US" b="1" smtClean="0"/>
              <a:t>	Balance Sheet</a:t>
            </a:r>
          </a:p>
          <a:p>
            <a:r>
              <a:rPr lang="en-US" b="1" smtClean="0"/>
              <a:t>	Statement of Cash Flows</a:t>
            </a:r>
          </a:p>
          <a:p>
            <a:endParaRPr lang="en-US" b="1" smtClean="0"/>
          </a:p>
          <a:p>
            <a:r>
              <a:rPr lang="en-US" b="1" smtClean="0"/>
              <a:t>What do the last 3 ratios have in common?  Note that we should be measuring cash flows from operations, investing and financing against future obligations.</a:t>
            </a:r>
          </a:p>
          <a:p>
            <a:endParaRPr lang="en-US" b="1" smtClean="0"/>
          </a:p>
          <a:p>
            <a:r>
              <a:rPr lang="en-US" b="1" smtClean="0"/>
              <a:t>Cash Flow can also be measured using Cash Flow Adequacy and Cash Flow to Assets.  Cash flow numbers are taken from Stmt of Cash Flows.</a:t>
            </a:r>
          </a:p>
          <a:p>
            <a:endParaRPr lang="en-US" b="1" smtClean="0"/>
          </a:p>
          <a:p>
            <a:r>
              <a:rPr lang="en-US" b="1" smtClean="0"/>
              <a:t>Some studies have shown the Cash Flow to Debt to be the single best indicator of Financial Distress because you are measuring Cash against future Obligations.</a:t>
            </a:r>
          </a:p>
          <a:p>
            <a:endParaRPr lang="en-US" b="1" smtClean="0"/>
          </a:p>
          <a:p>
            <a:r>
              <a:rPr lang="en-US" b="1" smtClean="0"/>
              <a:t>Also, for conservatism, we recommend using “cost basis” statements for evaluation purposes.  “Current Value” means they wrote up the value of assets to appraised value, with corresponding credit to equity.  Financial Health may be overstated if the “current value” is not supported.</a:t>
            </a:r>
          </a:p>
          <a:p>
            <a:endParaRPr lang="en-US" b="1" smtClean="0"/>
          </a:p>
          <a:p>
            <a:r>
              <a:rPr lang="en-US" b="1" smtClean="0"/>
              <a:t>There may also be other key ratios that may be specific to the industry under review.</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3" name="Rectangle 7"/>
          <p:cNvSpPr>
            <a:spLocks noGrp="1" noChangeArrowheads="1"/>
          </p:cNvSpPr>
          <p:nvPr>
            <p:ph type="sldNum" sz="quarter" idx="5"/>
          </p:nvPr>
        </p:nvSpPr>
        <p:spPr>
          <a:noFill/>
        </p:spPr>
        <p:txBody>
          <a:bodyPr/>
          <a:lstStyle/>
          <a:p>
            <a:fld id="{9ECDE634-85E9-4233-9700-D5634FB3EA50}" type="slidenum">
              <a:rPr lang="en-US" smtClean="0">
                <a:cs typeface="Arial" charset="0"/>
              </a:rPr>
              <a:pPr/>
              <a:t>29</a:t>
            </a:fld>
            <a:endParaRPr lang="en-US" smtClean="0">
              <a:cs typeface="Arial" charset="0"/>
            </a:endParaRPr>
          </a:p>
        </p:txBody>
      </p:sp>
      <p:sp>
        <p:nvSpPr>
          <p:cNvPr id="637954" name="Rectangle 2"/>
          <p:cNvSpPr>
            <a:spLocks noGrp="1" noRot="1" noChangeAspect="1" noChangeArrowheads="1" noTextEdit="1"/>
          </p:cNvSpPr>
          <p:nvPr>
            <p:ph type="sldImg"/>
          </p:nvPr>
        </p:nvSpPr>
        <p:spPr>
          <a:ln/>
        </p:spPr>
      </p:sp>
      <p:sp>
        <p:nvSpPr>
          <p:cNvPr id="637955" name="Rectangle 3"/>
          <p:cNvSpPr>
            <a:spLocks noGrp="1" noChangeArrowheads="1"/>
          </p:cNvSpPr>
          <p:nvPr>
            <p:ph type="body" idx="1"/>
          </p:nvPr>
        </p:nvSpPr>
        <p:spPr>
          <a:noFill/>
          <a:ln/>
        </p:spPr>
        <p:txBody>
          <a:bodyPr/>
          <a:lstStyle/>
          <a:p>
            <a:endParaRPr lang="en-US" b="1"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1" name="Rectangle 7"/>
          <p:cNvSpPr>
            <a:spLocks noGrp="1" noChangeArrowheads="1"/>
          </p:cNvSpPr>
          <p:nvPr>
            <p:ph type="sldNum" sz="quarter" idx="5"/>
          </p:nvPr>
        </p:nvSpPr>
        <p:spPr>
          <a:noFill/>
        </p:spPr>
        <p:txBody>
          <a:bodyPr/>
          <a:lstStyle/>
          <a:p>
            <a:fld id="{D13F0A49-A74F-4860-9D0F-EF233CB98BA8}" type="slidenum">
              <a:rPr lang="en-US" smtClean="0">
                <a:cs typeface="Arial" charset="0"/>
              </a:rPr>
              <a:pPr/>
              <a:t>30</a:t>
            </a:fld>
            <a:endParaRPr lang="en-US" smtClean="0">
              <a:cs typeface="Arial" charset="0"/>
            </a:endParaRPr>
          </a:p>
        </p:txBody>
      </p:sp>
      <p:sp>
        <p:nvSpPr>
          <p:cNvPr id="640002" name="Rectangle 2"/>
          <p:cNvSpPr>
            <a:spLocks noGrp="1" noRot="1" noChangeAspect="1" noChangeArrowheads="1" noTextEdit="1"/>
          </p:cNvSpPr>
          <p:nvPr>
            <p:ph type="sldImg"/>
          </p:nvPr>
        </p:nvSpPr>
        <p:spPr>
          <a:ln/>
        </p:spPr>
      </p:sp>
      <p:sp>
        <p:nvSpPr>
          <p:cNvPr id="640003" name="Rectangle 3"/>
          <p:cNvSpPr>
            <a:spLocks noGrp="1" noChangeArrowheads="1"/>
          </p:cNvSpPr>
          <p:nvPr>
            <p:ph type="body" idx="1"/>
          </p:nvPr>
        </p:nvSpPr>
        <p:spPr>
          <a:noFill/>
          <a:ln/>
        </p:spPr>
        <p:txBody>
          <a:bodyPr/>
          <a:lstStyle/>
          <a:p>
            <a:r>
              <a:rPr lang="en-US" b="1" smtClean="0"/>
              <a:t>This is not everything we look at to evaluate a company’s near term health, but this illustrates the major ones.</a:t>
            </a:r>
          </a:p>
          <a:p>
            <a:endParaRPr lang="en-US" b="1" smtClean="0"/>
          </a:p>
          <a:p>
            <a:r>
              <a:rPr lang="en-US" b="1" smtClean="0"/>
              <a:t>Again, which of these steps does the contracting center typically review?</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4D06DBAC-4B64-4C18-9770-6AE964AF2A00}" type="slidenum">
              <a:rPr lang="en-US" smtClean="0">
                <a:cs typeface="Arial" charset="0"/>
              </a:rPr>
              <a:pPr/>
              <a:t>3</a:t>
            </a:fld>
            <a:endParaRPr lang="en-US" smtClean="0">
              <a:cs typeface="Arial" charset="0"/>
            </a:endParaRPr>
          </a:p>
        </p:txBody>
      </p:sp>
      <p:sp>
        <p:nvSpPr>
          <p:cNvPr id="23554" name="Rectangle 2"/>
          <p:cNvSpPr>
            <a:spLocks noGrp="1" noRot="1" noChangeAspect="1" noChangeArrowheads="1" noTextEdit="1"/>
          </p:cNvSpPr>
          <p:nvPr>
            <p:ph type="sldImg"/>
          </p:nvPr>
        </p:nvSpPr>
        <p:spPr>
          <a:xfrm>
            <a:off x="812800" y="228600"/>
            <a:ext cx="4775200" cy="3581400"/>
          </a:xfrm>
          <a:ln/>
        </p:spPr>
      </p:sp>
      <p:sp>
        <p:nvSpPr>
          <p:cNvPr id="235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49" name="Rectangle 7"/>
          <p:cNvSpPr>
            <a:spLocks noGrp="1" noChangeArrowheads="1"/>
          </p:cNvSpPr>
          <p:nvPr>
            <p:ph type="sldNum" sz="quarter" idx="5"/>
          </p:nvPr>
        </p:nvSpPr>
        <p:spPr>
          <a:noFill/>
        </p:spPr>
        <p:txBody>
          <a:bodyPr/>
          <a:lstStyle/>
          <a:p>
            <a:fld id="{B832280E-9B7C-4A2A-878A-B18A2AF830AA}" type="slidenum">
              <a:rPr lang="en-US" smtClean="0">
                <a:cs typeface="Arial" charset="0"/>
              </a:rPr>
              <a:pPr/>
              <a:t>31</a:t>
            </a:fld>
            <a:endParaRPr lang="en-US" smtClean="0">
              <a:cs typeface="Arial" charset="0"/>
            </a:endParaRPr>
          </a:p>
        </p:txBody>
      </p:sp>
      <p:sp>
        <p:nvSpPr>
          <p:cNvPr id="642050" name="Rectangle 2"/>
          <p:cNvSpPr>
            <a:spLocks noGrp="1" noRot="1" noChangeAspect="1" noChangeArrowheads="1" noTextEdit="1"/>
          </p:cNvSpPr>
          <p:nvPr>
            <p:ph type="sldImg"/>
          </p:nvPr>
        </p:nvSpPr>
        <p:spPr>
          <a:ln/>
        </p:spPr>
      </p:sp>
      <p:sp>
        <p:nvSpPr>
          <p:cNvPr id="6420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7" name="Rectangle 7"/>
          <p:cNvSpPr>
            <a:spLocks noGrp="1" noChangeArrowheads="1"/>
          </p:cNvSpPr>
          <p:nvPr>
            <p:ph type="sldNum" sz="quarter" idx="5"/>
          </p:nvPr>
        </p:nvSpPr>
        <p:spPr>
          <a:noFill/>
        </p:spPr>
        <p:txBody>
          <a:bodyPr/>
          <a:lstStyle/>
          <a:p>
            <a:fld id="{03EC2BEA-A456-4DCA-ABC5-904B23C0051F}" type="slidenum">
              <a:rPr lang="en-US" smtClean="0">
                <a:cs typeface="Arial" charset="0"/>
              </a:rPr>
              <a:pPr/>
              <a:t>32</a:t>
            </a:fld>
            <a:endParaRPr lang="en-US" smtClean="0">
              <a:cs typeface="Arial" charset="0"/>
            </a:endParaRPr>
          </a:p>
        </p:txBody>
      </p:sp>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5" name="Rectangle 7"/>
          <p:cNvSpPr>
            <a:spLocks noGrp="1" noChangeArrowheads="1"/>
          </p:cNvSpPr>
          <p:nvPr>
            <p:ph type="sldNum" sz="quarter" idx="5"/>
          </p:nvPr>
        </p:nvSpPr>
        <p:spPr>
          <a:noFill/>
        </p:spPr>
        <p:txBody>
          <a:bodyPr/>
          <a:lstStyle/>
          <a:p>
            <a:fld id="{D7A0BB2D-E023-4857-8AC7-943F8246F84E}" type="slidenum">
              <a:rPr lang="en-US" smtClean="0">
                <a:cs typeface="Arial" charset="0"/>
              </a:rPr>
              <a:pPr/>
              <a:t>33</a:t>
            </a:fld>
            <a:endParaRPr lang="en-US" smtClean="0">
              <a:cs typeface="Arial" charset="0"/>
            </a:endParaRPr>
          </a:p>
        </p:txBody>
      </p:sp>
      <p:sp>
        <p:nvSpPr>
          <p:cNvPr id="646146" name="Rectangle 2"/>
          <p:cNvSpPr>
            <a:spLocks noGrp="1" noRot="1" noChangeAspect="1" noChangeArrowheads="1" noTextEdit="1"/>
          </p:cNvSpPr>
          <p:nvPr>
            <p:ph type="sldImg"/>
          </p:nvPr>
        </p:nvSpPr>
        <p:spPr>
          <a:ln/>
        </p:spPr>
      </p:sp>
      <p:sp>
        <p:nvSpPr>
          <p:cNvPr id="646147" name="Rectangle 3"/>
          <p:cNvSpPr>
            <a:spLocks noGrp="1" noChangeArrowheads="1"/>
          </p:cNvSpPr>
          <p:nvPr>
            <p:ph type="body" idx="1"/>
          </p:nvPr>
        </p:nvSpPr>
        <p:spPr>
          <a:noFill/>
          <a:ln/>
        </p:spPr>
        <p:txBody>
          <a:bodyPr/>
          <a:lstStyle/>
          <a:p>
            <a:pPr>
              <a:buClr>
                <a:srgbClr val="A50021"/>
              </a:buClr>
              <a:buSzPct val="135000"/>
            </a:pPr>
            <a:endParaRPr lang="en-US" b="1"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193" name="Rectangle 7"/>
          <p:cNvSpPr>
            <a:spLocks noGrp="1" noChangeArrowheads="1"/>
          </p:cNvSpPr>
          <p:nvPr>
            <p:ph type="sldNum" sz="quarter" idx="5"/>
          </p:nvPr>
        </p:nvSpPr>
        <p:spPr>
          <a:noFill/>
        </p:spPr>
        <p:txBody>
          <a:bodyPr/>
          <a:lstStyle/>
          <a:p>
            <a:fld id="{199D13A3-DBAA-4218-8D34-6F3A7D0BAA47}" type="slidenum">
              <a:rPr lang="en-US" smtClean="0">
                <a:cs typeface="Arial" charset="0"/>
              </a:rPr>
              <a:pPr/>
              <a:t>34</a:t>
            </a:fld>
            <a:endParaRPr lang="en-US" smtClean="0">
              <a:cs typeface="Arial" charset="0"/>
            </a:endParaRPr>
          </a:p>
        </p:txBody>
      </p:sp>
      <p:sp>
        <p:nvSpPr>
          <p:cNvPr id="648194" name="Rectangle 2"/>
          <p:cNvSpPr>
            <a:spLocks noGrp="1" noRot="1" noChangeAspect="1" noChangeArrowheads="1" noTextEdit="1"/>
          </p:cNvSpPr>
          <p:nvPr>
            <p:ph type="sldImg"/>
          </p:nvPr>
        </p:nvSpPr>
        <p:spPr>
          <a:xfrm>
            <a:off x="812800" y="228600"/>
            <a:ext cx="4775200" cy="3581400"/>
          </a:xfrm>
          <a:ln/>
        </p:spPr>
      </p:sp>
      <p:sp>
        <p:nvSpPr>
          <p:cNvPr id="6481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1" name="Rectangle 7"/>
          <p:cNvSpPr>
            <a:spLocks noGrp="1" noChangeArrowheads="1"/>
          </p:cNvSpPr>
          <p:nvPr>
            <p:ph type="sldNum" sz="quarter" idx="5"/>
          </p:nvPr>
        </p:nvSpPr>
        <p:spPr>
          <a:noFill/>
        </p:spPr>
        <p:txBody>
          <a:bodyPr/>
          <a:lstStyle/>
          <a:p>
            <a:fld id="{6C38B70C-65BE-4083-B4B0-A2796019E585}" type="slidenum">
              <a:rPr lang="en-US" smtClean="0">
                <a:cs typeface="Arial" charset="0"/>
              </a:rPr>
              <a:pPr/>
              <a:t>35</a:t>
            </a:fld>
            <a:endParaRPr lang="en-US" smtClean="0">
              <a:cs typeface="Arial" charset="0"/>
            </a:endParaRPr>
          </a:p>
        </p:txBody>
      </p:sp>
      <p:sp>
        <p:nvSpPr>
          <p:cNvPr id="650242" name="Rectangle 2"/>
          <p:cNvSpPr>
            <a:spLocks noGrp="1" noRot="1" noChangeAspect="1" noChangeArrowheads="1" noTextEdit="1"/>
          </p:cNvSpPr>
          <p:nvPr>
            <p:ph type="sldImg"/>
          </p:nvPr>
        </p:nvSpPr>
        <p:spPr>
          <a:xfrm>
            <a:off x="812800" y="228600"/>
            <a:ext cx="4775200" cy="3581400"/>
          </a:xfrm>
          <a:ln/>
        </p:spPr>
      </p:sp>
      <p:sp>
        <p:nvSpPr>
          <p:cNvPr id="6502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89" name="Rectangle 7"/>
          <p:cNvSpPr>
            <a:spLocks noGrp="1" noChangeArrowheads="1"/>
          </p:cNvSpPr>
          <p:nvPr>
            <p:ph type="sldNum" sz="quarter" idx="5"/>
          </p:nvPr>
        </p:nvSpPr>
        <p:spPr>
          <a:noFill/>
        </p:spPr>
        <p:txBody>
          <a:bodyPr/>
          <a:lstStyle/>
          <a:p>
            <a:fld id="{4D3C80A9-B9FD-4773-8BEE-DD467FF75A5F}" type="slidenum">
              <a:rPr lang="en-US" smtClean="0">
                <a:cs typeface="Arial" charset="0"/>
              </a:rPr>
              <a:pPr/>
              <a:t>36</a:t>
            </a:fld>
            <a:endParaRPr lang="en-US" smtClean="0">
              <a:cs typeface="Arial" charset="0"/>
            </a:endParaRPr>
          </a:p>
        </p:txBody>
      </p:sp>
      <p:sp>
        <p:nvSpPr>
          <p:cNvPr id="652290" name="Rectangle 2"/>
          <p:cNvSpPr>
            <a:spLocks noGrp="1" noRot="1" noChangeAspect="1" noChangeArrowheads="1" noTextEdit="1"/>
          </p:cNvSpPr>
          <p:nvPr>
            <p:ph type="sldImg"/>
          </p:nvPr>
        </p:nvSpPr>
        <p:spPr>
          <a:xfrm>
            <a:off x="812800" y="228600"/>
            <a:ext cx="4775200" cy="3581400"/>
          </a:xfrm>
          <a:ln/>
        </p:spPr>
      </p:sp>
      <p:sp>
        <p:nvSpPr>
          <p:cNvPr id="6522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7" name="Rectangle 7"/>
          <p:cNvSpPr>
            <a:spLocks noGrp="1" noChangeArrowheads="1"/>
          </p:cNvSpPr>
          <p:nvPr>
            <p:ph type="sldNum" sz="quarter" idx="5"/>
          </p:nvPr>
        </p:nvSpPr>
        <p:spPr>
          <a:noFill/>
        </p:spPr>
        <p:txBody>
          <a:bodyPr/>
          <a:lstStyle/>
          <a:p>
            <a:fld id="{4226CFB6-B043-4664-959F-46B9FE18D7C1}" type="slidenum">
              <a:rPr lang="en-US" smtClean="0">
                <a:cs typeface="Arial" charset="0"/>
              </a:rPr>
              <a:pPr/>
              <a:t>37</a:t>
            </a:fld>
            <a:endParaRPr lang="en-US" smtClean="0">
              <a:cs typeface="Arial" charset="0"/>
            </a:endParaRPr>
          </a:p>
        </p:txBody>
      </p:sp>
      <p:sp>
        <p:nvSpPr>
          <p:cNvPr id="654338" name="Rectangle 2"/>
          <p:cNvSpPr>
            <a:spLocks noGrp="1" noRot="1" noChangeAspect="1" noChangeArrowheads="1" noTextEdit="1"/>
          </p:cNvSpPr>
          <p:nvPr>
            <p:ph type="sldImg"/>
          </p:nvPr>
        </p:nvSpPr>
        <p:spPr>
          <a:xfrm>
            <a:off x="812800" y="228600"/>
            <a:ext cx="4775200" cy="3581400"/>
          </a:xfrm>
          <a:ln/>
        </p:spPr>
      </p:sp>
      <p:sp>
        <p:nvSpPr>
          <p:cNvPr id="6543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5" name="Rectangle 7"/>
          <p:cNvSpPr>
            <a:spLocks noGrp="1" noChangeArrowheads="1"/>
          </p:cNvSpPr>
          <p:nvPr>
            <p:ph type="sldNum" sz="quarter" idx="5"/>
          </p:nvPr>
        </p:nvSpPr>
        <p:spPr>
          <a:noFill/>
        </p:spPr>
        <p:txBody>
          <a:bodyPr/>
          <a:lstStyle/>
          <a:p>
            <a:fld id="{04E68821-737D-4337-94F4-26A752085948}" type="slidenum">
              <a:rPr lang="en-US" smtClean="0">
                <a:cs typeface="Arial" charset="0"/>
              </a:rPr>
              <a:pPr/>
              <a:t>38</a:t>
            </a:fld>
            <a:endParaRPr lang="en-US" smtClean="0">
              <a:cs typeface="Arial" charset="0"/>
            </a:endParaRPr>
          </a:p>
        </p:txBody>
      </p:sp>
      <p:sp>
        <p:nvSpPr>
          <p:cNvPr id="656386" name="Rectangle 2"/>
          <p:cNvSpPr>
            <a:spLocks noGrp="1" noRot="1" noChangeAspect="1" noChangeArrowheads="1" noTextEdit="1"/>
          </p:cNvSpPr>
          <p:nvPr>
            <p:ph type="sldImg"/>
          </p:nvPr>
        </p:nvSpPr>
        <p:spPr>
          <a:xfrm>
            <a:off x="987425" y="698500"/>
            <a:ext cx="5113338" cy="3835400"/>
          </a:xfrm>
          <a:ln/>
        </p:spPr>
      </p:sp>
      <p:sp>
        <p:nvSpPr>
          <p:cNvPr id="656387" name="Rectangle 3"/>
          <p:cNvSpPr>
            <a:spLocks noGrp="1" noChangeArrowheads="1"/>
          </p:cNvSpPr>
          <p:nvPr>
            <p:ph type="body" idx="1"/>
          </p:nvPr>
        </p:nvSpPr>
        <p:spPr>
          <a:xfrm>
            <a:off x="533400" y="4918075"/>
            <a:ext cx="5943600" cy="1997075"/>
          </a:xfrm>
          <a:noFill/>
          <a:ln/>
        </p:spPr>
        <p:txBody>
          <a:bodyPr/>
          <a:lstStyle/>
          <a:p>
            <a:r>
              <a:rPr lang="en-US" b="1" smtClean="0"/>
              <a:t>Chart is self explanatory</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3" name="Rectangle 7"/>
          <p:cNvSpPr>
            <a:spLocks noGrp="1" noChangeArrowheads="1"/>
          </p:cNvSpPr>
          <p:nvPr>
            <p:ph type="sldNum" sz="quarter" idx="5"/>
          </p:nvPr>
        </p:nvSpPr>
        <p:spPr>
          <a:noFill/>
        </p:spPr>
        <p:txBody>
          <a:bodyPr/>
          <a:lstStyle/>
          <a:p>
            <a:fld id="{E6D33A0E-DA46-4268-B981-40C6503EC9FD}" type="slidenum">
              <a:rPr lang="en-US" smtClean="0">
                <a:cs typeface="Arial" charset="0"/>
              </a:rPr>
              <a:pPr/>
              <a:t>39</a:t>
            </a:fld>
            <a:endParaRPr lang="en-US" smtClean="0">
              <a:cs typeface="Arial" charset="0"/>
            </a:endParaRPr>
          </a:p>
        </p:txBody>
      </p:sp>
      <p:sp>
        <p:nvSpPr>
          <p:cNvPr id="658434" name="Rectangle 2"/>
          <p:cNvSpPr>
            <a:spLocks noGrp="1" noRot="1" noChangeAspect="1" noChangeArrowheads="1" noTextEdit="1"/>
          </p:cNvSpPr>
          <p:nvPr>
            <p:ph type="sldImg"/>
          </p:nvPr>
        </p:nvSpPr>
        <p:spPr>
          <a:xfrm>
            <a:off x="1065213" y="698500"/>
            <a:ext cx="4805362" cy="3603625"/>
          </a:xfrm>
          <a:ln/>
        </p:spPr>
      </p:sp>
      <p:sp>
        <p:nvSpPr>
          <p:cNvPr id="658435" name="Rectangle 3"/>
          <p:cNvSpPr>
            <a:spLocks noGrp="1" noChangeArrowheads="1"/>
          </p:cNvSpPr>
          <p:nvPr>
            <p:ph type="body" idx="1"/>
          </p:nvPr>
        </p:nvSpPr>
        <p:spPr>
          <a:xfrm>
            <a:off x="381000" y="4533900"/>
            <a:ext cx="5943600" cy="3149600"/>
          </a:xfrm>
          <a:noFill/>
          <a:ln/>
        </p:spPr>
        <p:txBody>
          <a:bodyPr/>
          <a:lstStyle/>
          <a:p>
            <a:r>
              <a:rPr lang="en-US" b="1" smtClean="0"/>
              <a:t>Chart is self explanatory.  </a:t>
            </a:r>
          </a:p>
          <a:p>
            <a:endParaRPr lang="en-US" b="1" smtClean="0"/>
          </a:p>
          <a:p>
            <a:r>
              <a:rPr lang="en-US" b="1" smtClean="0"/>
              <a:t>The signature of the authorized representative must be someone of sufficient authority to bind the company contracturally.</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1" name="Rectangle 7"/>
          <p:cNvSpPr>
            <a:spLocks noGrp="1" noChangeArrowheads="1"/>
          </p:cNvSpPr>
          <p:nvPr>
            <p:ph type="sldNum" sz="quarter" idx="5"/>
          </p:nvPr>
        </p:nvSpPr>
        <p:spPr>
          <a:noFill/>
        </p:spPr>
        <p:txBody>
          <a:bodyPr/>
          <a:lstStyle/>
          <a:p>
            <a:fld id="{662C331C-8723-4E65-9922-E9B245529339}" type="slidenum">
              <a:rPr lang="en-US" smtClean="0">
                <a:cs typeface="Arial" charset="0"/>
              </a:rPr>
              <a:pPr/>
              <a:t>40</a:t>
            </a:fld>
            <a:endParaRPr lang="en-US" smtClean="0">
              <a:cs typeface="Arial" charset="0"/>
            </a:endParaRPr>
          </a:p>
        </p:txBody>
      </p:sp>
      <p:sp>
        <p:nvSpPr>
          <p:cNvPr id="660482" name="Rectangle 2"/>
          <p:cNvSpPr>
            <a:spLocks noGrp="1" noRot="1" noChangeAspect="1" noChangeArrowheads="1" noTextEdit="1"/>
          </p:cNvSpPr>
          <p:nvPr>
            <p:ph type="sldImg"/>
          </p:nvPr>
        </p:nvSpPr>
        <p:spPr>
          <a:xfrm>
            <a:off x="1765300" y="153988"/>
            <a:ext cx="3379788" cy="2535237"/>
          </a:xfrm>
          <a:ln/>
        </p:spPr>
      </p:sp>
      <p:sp>
        <p:nvSpPr>
          <p:cNvPr id="660483" name="Rectangle 3"/>
          <p:cNvSpPr>
            <a:spLocks noGrp="1" noChangeArrowheads="1"/>
          </p:cNvSpPr>
          <p:nvPr>
            <p:ph type="body" idx="1"/>
          </p:nvPr>
        </p:nvSpPr>
        <p:spPr>
          <a:xfrm>
            <a:off x="457200" y="3149600"/>
            <a:ext cx="6019800" cy="1230313"/>
          </a:xfrm>
          <a:noFill/>
          <a:ln/>
        </p:spPr>
        <p:txBody>
          <a:bodyPr/>
          <a:lstStyle/>
          <a:p>
            <a:endParaRPr lang="en-US" sz="1400" b="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69" name="Rectangle 7"/>
          <p:cNvSpPr>
            <a:spLocks noGrp="1" noChangeArrowheads="1"/>
          </p:cNvSpPr>
          <p:nvPr>
            <p:ph type="sldNum" sz="quarter" idx="5"/>
          </p:nvPr>
        </p:nvSpPr>
        <p:spPr>
          <a:noFill/>
        </p:spPr>
        <p:txBody>
          <a:bodyPr/>
          <a:lstStyle/>
          <a:p>
            <a:fld id="{8F18986C-E347-4D3D-8B77-5F41689F67B0}" type="slidenum">
              <a:rPr lang="en-US" smtClean="0">
                <a:cs typeface="Arial" charset="0"/>
              </a:rPr>
              <a:pPr/>
              <a:t>4</a:t>
            </a:fld>
            <a:endParaRPr lang="en-US" smtClean="0">
              <a:cs typeface="Arial" charset="0"/>
            </a:endParaRPr>
          </a:p>
        </p:txBody>
      </p:sp>
      <p:sp>
        <p:nvSpPr>
          <p:cNvPr id="544770" name="Rectangle 2"/>
          <p:cNvSpPr>
            <a:spLocks noGrp="1" noRot="1" noChangeAspect="1" noChangeArrowheads="1" noTextEdit="1"/>
          </p:cNvSpPr>
          <p:nvPr>
            <p:ph type="sldImg"/>
          </p:nvPr>
        </p:nvSpPr>
        <p:spPr>
          <a:xfrm flipV="1">
            <a:off x="323850" y="2895600"/>
            <a:ext cx="5181600" cy="3886200"/>
          </a:xfrm>
          <a:ln/>
        </p:spPr>
      </p:sp>
      <p:sp>
        <p:nvSpPr>
          <p:cNvPr id="544771" name="Rectangle 3"/>
          <p:cNvSpPr>
            <a:spLocks noGrp="1" noChangeArrowheads="1"/>
          </p:cNvSpPr>
          <p:nvPr>
            <p:ph type="body" idx="1"/>
          </p:nvPr>
        </p:nvSpPr>
        <p:spPr>
          <a:xfrm>
            <a:off x="609600" y="228600"/>
            <a:ext cx="5029200" cy="4148138"/>
          </a:xfrm>
          <a:noFill/>
          <a:ln/>
        </p:spPr>
        <p:txBody>
          <a:bodyPr/>
          <a:lstStyle/>
          <a:p>
            <a:endParaRPr lang="en-US" smtClean="0"/>
          </a:p>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29" name="Rectangle 7"/>
          <p:cNvSpPr>
            <a:spLocks noGrp="1" noChangeArrowheads="1"/>
          </p:cNvSpPr>
          <p:nvPr>
            <p:ph type="sldNum" sz="quarter" idx="5"/>
          </p:nvPr>
        </p:nvSpPr>
        <p:spPr>
          <a:noFill/>
        </p:spPr>
        <p:txBody>
          <a:bodyPr/>
          <a:lstStyle/>
          <a:p>
            <a:fld id="{180D49DC-47CD-4B5B-A2A1-8BF6B668BCD0}" type="slidenum">
              <a:rPr lang="en-US" smtClean="0">
                <a:cs typeface="Arial" charset="0"/>
              </a:rPr>
              <a:pPr/>
              <a:t>41</a:t>
            </a:fld>
            <a:endParaRPr lang="en-US" smtClean="0">
              <a:cs typeface="Arial" charset="0"/>
            </a:endParaRPr>
          </a:p>
        </p:txBody>
      </p:sp>
      <p:sp>
        <p:nvSpPr>
          <p:cNvPr id="662530" name="Rectangle 2"/>
          <p:cNvSpPr>
            <a:spLocks noGrp="1" noRot="1" noChangeAspect="1" noChangeArrowheads="1" noTextEdit="1"/>
          </p:cNvSpPr>
          <p:nvPr>
            <p:ph type="sldImg"/>
          </p:nvPr>
        </p:nvSpPr>
        <p:spPr>
          <a:xfrm>
            <a:off x="2124075" y="153988"/>
            <a:ext cx="2662238" cy="1997075"/>
          </a:xfrm>
          <a:ln/>
        </p:spPr>
      </p:sp>
      <p:sp>
        <p:nvSpPr>
          <p:cNvPr id="662531" name="Rectangle 3"/>
          <p:cNvSpPr>
            <a:spLocks noGrp="1" noChangeArrowheads="1"/>
          </p:cNvSpPr>
          <p:nvPr>
            <p:ph type="body" idx="1"/>
          </p:nvPr>
        </p:nvSpPr>
        <p:spPr>
          <a:xfrm>
            <a:off x="228600" y="2151063"/>
            <a:ext cx="6629400" cy="6838950"/>
          </a:xfrm>
          <a:noFill/>
          <a:ln/>
        </p:spPr>
        <p:txBody>
          <a:bodyPr/>
          <a:lstStyle/>
          <a:p>
            <a:endParaRPr lang="en-US" b="1"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7" name="Rectangle 7"/>
          <p:cNvSpPr>
            <a:spLocks noGrp="1" noChangeArrowheads="1"/>
          </p:cNvSpPr>
          <p:nvPr>
            <p:ph type="sldNum" sz="quarter" idx="5"/>
          </p:nvPr>
        </p:nvSpPr>
        <p:spPr>
          <a:noFill/>
        </p:spPr>
        <p:txBody>
          <a:bodyPr/>
          <a:lstStyle/>
          <a:p>
            <a:fld id="{7F6C2878-F190-44BE-9DA3-6599B717701C}" type="slidenum">
              <a:rPr lang="en-US" smtClean="0">
                <a:cs typeface="Arial" charset="0"/>
              </a:rPr>
              <a:pPr/>
              <a:t>42</a:t>
            </a:fld>
            <a:endParaRPr lang="en-US" smtClean="0">
              <a:cs typeface="Arial" charset="0"/>
            </a:endParaRPr>
          </a:p>
        </p:txBody>
      </p:sp>
      <p:sp>
        <p:nvSpPr>
          <p:cNvPr id="664578" name="Rectangle 2"/>
          <p:cNvSpPr>
            <a:spLocks noGrp="1" noRot="1" noChangeAspect="1" noChangeArrowheads="1" noTextEdit="1"/>
          </p:cNvSpPr>
          <p:nvPr>
            <p:ph type="sldImg"/>
          </p:nvPr>
        </p:nvSpPr>
        <p:spPr>
          <a:ln/>
        </p:spPr>
      </p:sp>
      <p:sp>
        <p:nvSpPr>
          <p:cNvPr id="66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noFill/>
        </p:spPr>
        <p:txBody>
          <a:bodyPr/>
          <a:lstStyle/>
          <a:p>
            <a:fld id="{4DBC978D-DF4B-4D37-8269-55327D0AE811}" type="slidenum">
              <a:rPr lang="en-US" smtClean="0">
                <a:cs typeface="Arial" charset="0"/>
              </a:rPr>
              <a:pPr/>
              <a:t>5</a:t>
            </a:fld>
            <a:endParaRPr lang="en-US" smtClean="0">
              <a:cs typeface="Arial" charset="0"/>
            </a:endParaRPr>
          </a:p>
        </p:txBody>
      </p:sp>
      <p:sp>
        <p:nvSpPr>
          <p:cNvPr id="546818" name="Rectangle 2"/>
          <p:cNvSpPr>
            <a:spLocks noGrp="1" noRot="1" noChangeAspect="1" noChangeArrowheads="1" noTextEdit="1"/>
          </p:cNvSpPr>
          <p:nvPr>
            <p:ph type="sldImg"/>
          </p:nvPr>
        </p:nvSpPr>
        <p:spPr>
          <a:xfrm flipV="1">
            <a:off x="323850" y="2895600"/>
            <a:ext cx="5181600" cy="3886200"/>
          </a:xfrm>
          <a:ln/>
        </p:spPr>
      </p:sp>
      <p:sp>
        <p:nvSpPr>
          <p:cNvPr id="546819" name="Rectangle 3"/>
          <p:cNvSpPr>
            <a:spLocks noGrp="1" noChangeArrowheads="1"/>
          </p:cNvSpPr>
          <p:nvPr>
            <p:ph type="body" idx="1"/>
          </p:nvPr>
        </p:nvSpPr>
        <p:spPr>
          <a:xfrm>
            <a:off x="609600" y="228600"/>
            <a:ext cx="5029200" cy="4148138"/>
          </a:xfrm>
          <a:noFill/>
          <a:ln/>
        </p:spPr>
        <p:txBody>
          <a:bodyPr/>
          <a:lstStyle/>
          <a:p>
            <a:endParaRPr lang="en-US" smtClean="0"/>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5" name="Rectangle 7"/>
          <p:cNvSpPr>
            <a:spLocks noGrp="1" noChangeArrowheads="1"/>
          </p:cNvSpPr>
          <p:nvPr>
            <p:ph type="sldNum" sz="quarter" idx="5"/>
          </p:nvPr>
        </p:nvSpPr>
        <p:spPr>
          <a:noFill/>
        </p:spPr>
        <p:txBody>
          <a:bodyPr/>
          <a:lstStyle/>
          <a:p>
            <a:fld id="{CBD41D43-1621-4239-B4F2-C9778DAE291F}" type="slidenum">
              <a:rPr lang="en-US" smtClean="0">
                <a:cs typeface="Arial" charset="0"/>
              </a:rPr>
              <a:pPr/>
              <a:t>6</a:t>
            </a:fld>
            <a:endParaRPr lang="en-US" smtClean="0">
              <a:cs typeface="Arial" charset="0"/>
            </a:endParaRPr>
          </a:p>
        </p:txBody>
      </p:sp>
      <p:sp>
        <p:nvSpPr>
          <p:cNvPr id="548866" name="Rectangle 2"/>
          <p:cNvSpPr>
            <a:spLocks noGrp="1" noRot="1" noChangeAspect="1" noChangeArrowheads="1" noTextEdit="1"/>
          </p:cNvSpPr>
          <p:nvPr>
            <p:ph type="sldImg"/>
          </p:nvPr>
        </p:nvSpPr>
        <p:spPr>
          <a:ln/>
        </p:spPr>
      </p:sp>
      <p:sp>
        <p:nvSpPr>
          <p:cNvPr id="548867" name="Rectangle 3"/>
          <p:cNvSpPr>
            <a:spLocks noGrp="1" noChangeArrowheads="1"/>
          </p:cNvSpPr>
          <p:nvPr>
            <p:ph type="body" idx="1"/>
          </p:nvPr>
        </p:nvSpPr>
        <p:spPr>
          <a:noFill/>
          <a:ln/>
        </p:spPr>
        <p:txBody>
          <a:bodyPr/>
          <a:lstStyle/>
          <a:p>
            <a:r>
              <a:rPr lang="en-US" smtClean="0"/>
              <a:t>Mr. Bill Reed was the DCAA Director from 1986 until his recent retirement December 2007.  Ms. April Stephenson, former Deputy Director is the new Director and is also one of the 5 members of the CAS Board.</a:t>
            </a:r>
          </a:p>
          <a:p>
            <a:endParaRPr lang="en-US" smtClean="0"/>
          </a:p>
          <a:p>
            <a:r>
              <a:rPr lang="en-US" smtClean="0"/>
              <a:t>Mr. Reed last visited San Antonio (Brooks City-Base) in 2003 at the invitation of the local NCMA.</a:t>
            </a:r>
          </a:p>
          <a:p>
            <a:endParaRPr lang="en-US" smtClean="0"/>
          </a:p>
          <a:p>
            <a:r>
              <a:rPr lang="en-US" smtClean="0"/>
              <a:t>FLAs fall under the Audit Liaison Division (OAL).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3" name="Rectangle 7"/>
          <p:cNvSpPr>
            <a:spLocks noGrp="1" noChangeArrowheads="1"/>
          </p:cNvSpPr>
          <p:nvPr>
            <p:ph type="sldNum" sz="quarter" idx="5"/>
          </p:nvPr>
        </p:nvSpPr>
        <p:spPr>
          <a:noFill/>
        </p:spPr>
        <p:txBody>
          <a:bodyPr/>
          <a:lstStyle/>
          <a:p>
            <a:fld id="{03AB7962-7CCB-4FAB-9A1C-7BBAFBEFBD65}" type="slidenum">
              <a:rPr lang="en-US" smtClean="0">
                <a:cs typeface="Arial" charset="0"/>
              </a:rPr>
              <a:pPr/>
              <a:t>7</a:t>
            </a:fld>
            <a:endParaRPr lang="en-US" smtClean="0">
              <a:cs typeface="Arial" charset="0"/>
            </a:endParaRPr>
          </a:p>
        </p:txBody>
      </p:sp>
      <p:sp>
        <p:nvSpPr>
          <p:cNvPr id="550914" name="Rectangle 2"/>
          <p:cNvSpPr>
            <a:spLocks noGrp="1" noRot="1" noChangeAspect="1" noChangeArrowheads="1" noTextEdit="1"/>
          </p:cNvSpPr>
          <p:nvPr>
            <p:ph type="sldImg"/>
          </p:nvPr>
        </p:nvSpPr>
        <p:spPr>
          <a:ln/>
        </p:spPr>
      </p:sp>
      <p:sp>
        <p:nvSpPr>
          <p:cNvPr id="550915" name="Rectangle 3"/>
          <p:cNvSpPr>
            <a:spLocks noGrp="1" noChangeArrowheads="1"/>
          </p:cNvSpPr>
          <p:nvPr>
            <p:ph type="body" idx="1"/>
          </p:nvPr>
        </p:nvSpPr>
        <p:spPr>
          <a:noFill/>
          <a:ln/>
        </p:spPr>
        <p:txBody>
          <a:bodyPr/>
          <a:lstStyle/>
          <a:p>
            <a:r>
              <a:rPr lang="en-US" smtClean="0"/>
              <a:t>FLAs do not provide audit opinions, but can interpret the audit opinions furnished by the FAO. FLA can not sign documents in their capacity as representatives of DCAA, if it would give the appearance of providing an audit opinion. We can provide work product as long as no appearance of audit opinion, (e.g. source selection boards, cost estimates).</a:t>
            </a:r>
          </a:p>
          <a:p>
            <a:endParaRPr lang="en-US" b="1"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1" name="Rectangle 7"/>
          <p:cNvSpPr>
            <a:spLocks noGrp="1" noChangeArrowheads="1"/>
          </p:cNvSpPr>
          <p:nvPr>
            <p:ph type="sldNum" sz="quarter" idx="5"/>
          </p:nvPr>
        </p:nvSpPr>
        <p:spPr>
          <a:noFill/>
        </p:spPr>
        <p:txBody>
          <a:bodyPr/>
          <a:lstStyle/>
          <a:p>
            <a:fld id="{9E789BF2-457E-469D-9530-9162C375BF0A}" type="slidenum">
              <a:rPr lang="en-US" smtClean="0">
                <a:cs typeface="Arial" charset="0"/>
              </a:rPr>
              <a:pPr/>
              <a:t>8</a:t>
            </a:fld>
            <a:endParaRPr lang="en-US" smtClean="0">
              <a:cs typeface="Arial" charset="0"/>
            </a:endParaRPr>
          </a:p>
        </p:txBody>
      </p:sp>
      <p:sp>
        <p:nvSpPr>
          <p:cNvPr id="552962" name="Rectangle 2"/>
          <p:cNvSpPr>
            <a:spLocks noGrp="1" noRot="1" noChangeAspect="1" noChangeArrowheads="1" noTextEdit="1"/>
          </p:cNvSpPr>
          <p:nvPr>
            <p:ph type="sldImg"/>
          </p:nvPr>
        </p:nvSpPr>
        <p:spPr>
          <a:ln/>
        </p:spPr>
      </p:sp>
      <p:sp>
        <p:nvSpPr>
          <p:cNvPr id="552963" name="Rectangle 3"/>
          <p:cNvSpPr>
            <a:spLocks noGrp="1" noChangeArrowheads="1"/>
          </p:cNvSpPr>
          <p:nvPr>
            <p:ph type="body" idx="1"/>
          </p:nvPr>
        </p:nvSpPr>
        <p:spPr>
          <a:noFill/>
          <a:ln/>
        </p:spPr>
        <p:txBody>
          <a:bodyPr/>
          <a:lstStyle/>
          <a:p>
            <a:endParaRPr lang="en-US" b="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09" name="Rectangle 7"/>
          <p:cNvSpPr>
            <a:spLocks noGrp="1" noChangeArrowheads="1"/>
          </p:cNvSpPr>
          <p:nvPr>
            <p:ph type="sldNum" sz="quarter" idx="5"/>
          </p:nvPr>
        </p:nvSpPr>
        <p:spPr>
          <a:noFill/>
        </p:spPr>
        <p:txBody>
          <a:bodyPr/>
          <a:lstStyle/>
          <a:p>
            <a:fld id="{E1CD95F4-47F5-4398-A159-43E461B70181}" type="slidenum">
              <a:rPr lang="en-US" smtClean="0">
                <a:cs typeface="Arial" charset="0"/>
              </a:rPr>
              <a:pPr/>
              <a:t>9</a:t>
            </a:fld>
            <a:endParaRPr lang="en-US" smtClean="0">
              <a:cs typeface="Arial" charset="0"/>
            </a:endParaRPr>
          </a:p>
        </p:txBody>
      </p:sp>
      <p:sp>
        <p:nvSpPr>
          <p:cNvPr id="555010" name="Rectangle 2"/>
          <p:cNvSpPr>
            <a:spLocks noGrp="1" noRot="1" noChangeAspect="1" noChangeArrowheads="1" noTextEdit="1"/>
          </p:cNvSpPr>
          <p:nvPr>
            <p:ph type="sldImg"/>
          </p:nvPr>
        </p:nvSpPr>
        <p:spPr>
          <a:xfrm flipV="1">
            <a:off x="323850" y="2895600"/>
            <a:ext cx="5183188" cy="3887788"/>
          </a:xfrm>
          <a:ln/>
        </p:spPr>
      </p:sp>
      <p:sp>
        <p:nvSpPr>
          <p:cNvPr id="555011" name="Rectangle 3"/>
          <p:cNvSpPr>
            <a:spLocks noGrp="1" noChangeArrowheads="1"/>
          </p:cNvSpPr>
          <p:nvPr>
            <p:ph type="body" idx="1"/>
          </p:nvPr>
        </p:nvSpPr>
        <p:spPr>
          <a:xfrm>
            <a:off x="609600" y="228600"/>
            <a:ext cx="5029200" cy="4148138"/>
          </a:xfrm>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83F84A-CF95-4392-B9A3-12D4880912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E5F229-CE2F-452D-BB96-6B3C2B7278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1D2004-62DB-41BF-B899-4F9FC680668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SmartArt Placeholder 2"/>
          <p:cNvSpPr>
            <a:spLocks noGrp="1"/>
          </p:cNvSpPr>
          <p:nvPr>
            <p:ph type="dgm"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EB10E5-AEA1-42A5-8715-C542B42172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155D82-CB18-4CAF-B00E-FB67667D12A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C0D64C-7EDA-4B73-998E-93375F4F8A5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C4D4BB-B924-4C5C-8104-CBD2F3E0FE6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51091A-F4EC-4FB5-BA38-DF233B96DC7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C240474-F1EC-4CA4-A9B7-C28E20C7CFC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E4622C6-9AD2-4A0C-BE47-CB50D963E24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BB98CE5-77BB-4483-908C-895FF56DA3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EB03EBB-219E-4C07-B0A8-1E314EA57C1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B603F87-339A-426B-8C30-FE0CC96F6DA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FADE72-81ED-42AD-B490-AF663FFEE0F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4"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89594D23-EF8D-4AE9-842B-57F4D9245CAF}" type="slidenum">
              <a:rPr lang="en-US"/>
              <a:pPr>
                <a:defRPr/>
              </a:pPr>
              <a:t>‹#›</a:t>
            </a:fld>
            <a:endParaRPr lang="en-US"/>
          </a:p>
        </p:txBody>
      </p:sp>
      <p:graphicFrame>
        <p:nvGraphicFramePr>
          <p:cNvPr id="1031" name="Object 7">
            <a:hlinkClick r:id="" action="ppaction://ole?verb=0"/>
          </p:cNvPr>
          <p:cNvGraphicFramePr>
            <a:graphicFrameLocks/>
          </p:cNvGraphicFramePr>
          <p:nvPr/>
        </p:nvGraphicFramePr>
        <p:xfrm>
          <a:off x="381000" y="381000"/>
          <a:ext cx="1143000" cy="1143000"/>
        </p:xfrm>
        <a:graphic>
          <a:graphicData uri="http://schemas.openxmlformats.org/presentationml/2006/ole">
            <mc:AlternateContent xmlns:mc="http://schemas.openxmlformats.org/markup-compatibility/2006">
              <mc:Choice xmlns:v="urn:schemas-microsoft-com:vml" Requires="v">
                <p:oleObj spid="_x0000_s1032" name="Clip" r:id="rId17" imgW="3992400" imgH="3989160" progId="">
                  <p:embed/>
                </p:oleObj>
              </mc:Choice>
              <mc:Fallback>
                <p:oleObj name="Clip" r:id="rId17" imgW="3992400" imgH="3989160" progId="">
                  <p:embed/>
                  <p:pic>
                    <p:nvPicPr>
                      <p:cNvPr id="0" name="Picture 7"/>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1000" y="381000"/>
                        <a:ext cx="1143000" cy="1143000"/>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1032" name="Rectangle 8"/>
          <p:cNvSpPr>
            <a:spLocks noChangeArrowheads="1"/>
          </p:cNvSpPr>
          <p:nvPr userDrawn="1"/>
        </p:nvSpPr>
        <p:spPr bwMode="auto">
          <a:xfrm>
            <a:off x="228600" y="228600"/>
            <a:ext cx="8686800" cy="6477000"/>
          </a:xfrm>
          <a:prstGeom prst="rect">
            <a:avLst/>
          </a:prstGeom>
          <a:noFill/>
          <a:ln w="76200">
            <a:solidFill>
              <a:srgbClr val="333399"/>
            </a:solidFill>
            <a:miter lim="800000"/>
            <a:headEnd/>
            <a:tailEnd/>
          </a:ln>
          <a:effectLst>
            <a:outerShdw dist="107763" dir="2700000" algn="ctr" rotWithShape="0">
              <a:schemeClr val="bg2"/>
            </a:outerShdw>
          </a:effectLst>
        </p:spPr>
        <p:txBody>
          <a:bodyPr wrap="none" anchor="ctr"/>
          <a:lstStyle/>
          <a:p>
            <a:pPr eaLnBrk="0" hangingPunct="0">
              <a:defRPr/>
            </a:pPr>
            <a:endParaRPr lang="en-US" sz="1800">
              <a:cs typeface="+mn-cs"/>
            </a:endParaRPr>
          </a:p>
        </p:txBody>
      </p:sp>
      <p:sp>
        <p:nvSpPr>
          <p:cNvPr id="2" name="Text Box 10"/>
          <p:cNvSpPr txBox="1">
            <a:spLocks noChangeArrowheads="1"/>
          </p:cNvSpPr>
          <p:nvPr userDrawn="1"/>
        </p:nvSpPr>
        <p:spPr bwMode="auto">
          <a:xfrm>
            <a:off x="6934200" y="152400"/>
            <a:ext cx="1295400" cy="457200"/>
          </a:xfrm>
          <a:prstGeom prst="rect">
            <a:avLst/>
          </a:prstGeom>
          <a:noFill/>
          <a:ln w="9525">
            <a:noFill/>
            <a:miter lim="800000"/>
            <a:headEnd/>
            <a:tailEnd/>
          </a:ln>
          <a:effectLst/>
        </p:spPr>
        <p:txBody>
          <a:bodyPr>
            <a:spAutoFit/>
          </a:bodyPr>
          <a:lstStyle/>
          <a:p>
            <a:pPr eaLnBrk="0" hangingPunct="0">
              <a:spcBef>
                <a:spcPct val="50000"/>
              </a:spcBef>
              <a:defRPr/>
            </a:pPr>
            <a:r>
              <a:rPr lang="en-US" b="1" i="1">
                <a:solidFill>
                  <a:srgbClr val="FF0000"/>
                </a:solidFill>
                <a:effectLst>
                  <a:outerShdw blurRad="38100" dist="38100" dir="2700000" algn="tl">
                    <a:srgbClr val="C0C0C0"/>
                  </a:outerShdw>
                </a:effectLst>
                <a:cs typeface="+mn-cs"/>
              </a:rPr>
              <a:t>DRAFT</a:t>
            </a: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50" r:id="rId13"/>
    <p:sldLayoutId id="2147483649"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audio" Target="../media/audio2.wav"/></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4.xml"/><Relationship Id="rId7" Type="http://schemas.openxmlformats.org/officeDocument/2006/relationships/image" Target="../media/image5.emf"/><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emf"/><Relationship Id="rId4" Type="http://schemas.openxmlformats.org/officeDocument/2006/relationships/oleObject" Target="../embeddings/oleObject2.bin"/><Relationship Id="rId9" Type="http://schemas.openxmlformats.org/officeDocument/2006/relationships/image" Target="../media/image6.e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0260" name="Text Box 4"/>
          <p:cNvSpPr txBox="1">
            <a:spLocks noChangeArrowheads="1"/>
          </p:cNvSpPr>
          <p:nvPr/>
        </p:nvSpPr>
        <p:spPr bwMode="auto">
          <a:xfrm>
            <a:off x="533400" y="1371600"/>
            <a:ext cx="7772400" cy="2895600"/>
          </a:xfrm>
          <a:prstGeom prst="rect">
            <a:avLst/>
          </a:prstGeom>
          <a:noFill/>
          <a:ln w="9525">
            <a:noFill/>
            <a:miter lim="800000"/>
            <a:headEnd/>
            <a:tailEnd/>
          </a:ln>
        </p:spPr>
        <p:txBody>
          <a:bodyPr>
            <a:spAutoFit/>
          </a:bodyPr>
          <a:lstStyle/>
          <a:p>
            <a:pPr algn="ctr" eaLnBrk="0" hangingPunct="0">
              <a:spcBef>
                <a:spcPct val="30000"/>
              </a:spcBef>
            </a:pPr>
            <a:endParaRPr lang="en-US" sz="3200" b="1">
              <a:solidFill>
                <a:srgbClr val="800000"/>
              </a:solidFill>
            </a:endParaRPr>
          </a:p>
          <a:p>
            <a:pPr algn="ctr" eaLnBrk="0" hangingPunct="0">
              <a:spcBef>
                <a:spcPct val="30000"/>
              </a:spcBef>
            </a:pPr>
            <a:r>
              <a:rPr lang="en-US" sz="4800" b="1">
                <a:solidFill>
                  <a:srgbClr val="800000"/>
                </a:solidFill>
              </a:rPr>
              <a:t>Cost Proposals and                   DCAA Preaward Surveys</a:t>
            </a:r>
          </a:p>
          <a:p>
            <a:pPr algn="ctr" eaLnBrk="0" hangingPunct="0">
              <a:spcBef>
                <a:spcPct val="30000"/>
              </a:spcBef>
            </a:pPr>
            <a:r>
              <a:rPr lang="en-US" sz="3200" b="1">
                <a:solidFill>
                  <a:srgbClr val="800000"/>
                </a:solidFill>
              </a:rPr>
              <a:t> </a:t>
            </a:r>
            <a:r>
              <a:rPr lang="en-US" sz="2800" b="1">
                <a:solidFill>
                  <a:srgbClr val="800000"/>
                </a:solidFill>
              </a:rPr>
              <a:t> </a:t>
            </a:r>
          </a:p>
        </p:txBody>
      </p:sp>
      <p:sp>
        <p:nvSpPr>
          <p:cNvPr id="480261" name="WordArt 5"/>
          <p:cNvSpPr>
            <a:spLocks noChangeArrowheads="1" noChangeShapeType="1" noTextEdit="1"/>
          </p:cNvSpPr>
          <p:nvPr/>
        </p:nvSpPr>
        <p:spPr bwMode="auto">
          <a:xfrm>
            <a:off x="2057400" y="3962400"/>
            <a:ext cx="4886325" cy="2170113"/>
          </a:xfrm>
          <a:prstGeom prst="rect">
            <a:avLst/>
          </a:prstGeom>
        </p:spPr>
        <p:txBody>
          <a:bodyPr wrap="none" fromWordArt="1">
            <a:prstTxWarp prst="textDeflate">
              <a:avLst>
                <a:gd name="adj" fmla="val 0"/>
              </a:avLst>
            </a:prstTxWarp>
          </a:bodyPr>
          <a:lstStyle/>
          <a:p>
            <a:pPr algn="ctr"/>
            <a:r>
              <a:rPr lang="en-US" sz="2800" kern="10">
                <a:ln w="9525">
                  <a:solidFill>
                    <a:srgbClr val="000000"/>
                  </a:solidFill>
                  <a:round/>
                  <a:headEnd/>
                  <a:tailEnd/>
                </a:ln>
                <a:solidFill>
                  <a:srgbClr val="000000"/>
                </a:solidFill>
                <a:latin typeface="Arial"/>
                <a:cs typeface="Arial"/>
              </a:rPr>
              <a:t>Presented By:</a:t>
            </a:r>
          </a:p>
          <a:p>
            <a:pPr algn="ctr"/>
            <a:r>
              <a:rPr lang="en-US" sz="2800" kern="10">
                <a:ln w="9525">
                  <a:solidFill>
                    <a:srgbClr val="000000"/>
                  </a:solidFill>
                  <a:round/>
                  <a:headEnd/>
                  <a:tailEnd/>
                </a:ln>
                <a:solidFill>
                  <a:srgbClr val="000000"/>
                </a:solidFill>
                <a:latin typeface="Arial"/>
                <a:cs typeface="Arial"/>
              </a:rPr>
              <a:t>Jana Young</a:t>
            </a:r>
          </a:p>
          <a:p>
            <a:pPr algn="ctr"/>
            <a:r>
              <a:rPr lang="en-US" sz="2800" kern="10">
                <a:ln w="9525">
                  <a:solidFill>
                    <a:srgbClr val="000000"/>
                  </a:solidFill>
                  <a:round/>
                  <a:headEnd/>
                  <a:tailEnd/>
                </a:ln>
                <a:solidFill>
                  <a:srgbClr val="000000"/>
                </a:solidFill>
                <a:latin typeface="Arial"/>
                <a:cs typeface="Arial"/>
              </a:rPr>
              <a:t>Kelly L. Chanay, CPA MSA</a:t>
            </a:r>
          </a:p>
          <a:p>
            <a:pPr algn="ctr"/>
            <a:r>
              <a:rPr lang="en-US" sz="2800" kern="10">
                <a:ln w="9525">
                  <a:solidFill>
                    <a:srgbClr val="000000"/>
                  </a:solidFill>
                  <a:round/>
                  <a:headEnd/>
                  <a:tailEnd/>
                </a:ln>
                <a:solidFill>
                  <a:srgbClr val="000000"/>
                </a:solidFill>
                <a:latin typeface="Arial"/>
                <a:cs typeface="Arial"/>
              </a:rPr>
              <a:t>Defense Contract Audit Agency</a:t>
            </a:r>
          </a:p>
          <a:p>
            <a:pPr algn="ctr"/>
            <a:r>
              <a:rPr lang="en-US" sz="2800" kern="10">
                <a:ln w="9525">
                  <a:solidFill>
                    <a:srgbClr val="000000"/>
                  </a:solidFill>
                  <a:round/>
                  <a:headEnd/>
                  <a:tailEnd/>
                </a:ln>
                <a:solidFill>
                  <a:srgbClr val="000000"/>
                </a:solidFill>
                <a:latin typeface="Arial"/>
                <a:cs typeface="Arial"/>
              </a:rPr>
              <a:t>(DCAA)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0260"/>
                                        </p:tgtEl>
                                        <p:attrNameLst>
                                          <p:attrName>style.visibility</p:attrName>
                                        </p:attrNameLst>
                                      </p:cBhvr>
                                      <p:to>
                                        <p:strVal val="visible"/>
                                      </p:to>
                                    </p:set>
                                    <p:anim calcmode="lin" valueType="num">
                                      <p:cBhvr additive="base">
                                        <p:cTn id="7" dur="500" fill="hold"/>
                                        <p:tgtEl>
                                          <p:spTgt spid="480260"/>
                                        </p:tgtEl>
                                        <p:attrNameLst>
                                          <p:attrName>ppt_x</p:attrName>
                                        </p:attrNameLst>
                                      </p:cBhvr>
                                      <p:tavLst>
                                        <p:tav tm="0">
                                          <p:val>
                                            <p:strVal val="0-#ppt_w/2"/>
                                          </p:val>
                                        </p:tav>
                                        <p:tav tm="100000">
                                          <p:val>
                                            <p:strVal val="#ppt_x"/>
                                          </p:val>
                                        </p:tav>
                                      </p:tavLst>
                                    </p:anim>
                                    <p:anim calcmode="lin" valueType="num">
                                      <p:cBhvr additive="base">
                                        <p:cTn id="8" dur="500" fill="hold"/>
                                        <p:tgtEl>
                                          <p:spTgt spid="48026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drumroll.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0261"/>
                                        </p:tgtEl>
                                        <p:attrNameLst>
                                          <p:attrName>style.visibility</p:attrName>
                                        </p:attrNameLst>
                                      </p:cBhvr>
                                      <p:to>
                                        <p:strVal val="visible"/>
                                      </p:to>
                                    </p:set>
                                    <p:anim calcmode="lin" valueType="num">
                                      <p:cBhvr additive="base">
                                        <p:cTn id="13" dur="500" fill="hold"/>
                                        <p:tgtEl>
                                          <p:spTgt spid="480261"/>
                                        </p:tgtEl>
                                        <p:attrNameLst>
                                          <p:attrName>ppt_x</p:attrName>
                                        </p:attrNameLst>
                                      </p:cBhvr>
                                      <p:tavLst>
                                        <p:tav tm="0">
                                          <p:val>
                                            <p:strVal val="0-#ppt_w/2"/>
                                          </p:val>
                                        </p:tav>
                                        <p:tav tm="100000">
                                          <p:val>
                                            <p:strVal val="#ppt_x"/>
                                          </p:val>
                                        </p:tav>
                                      </p:tavLst>
                                    </p:anim>
                                    <p:anim calcmode="lin" valueType="num">
                                      <p:cBhvr additive="base">
                                        <p:cTn id="14" dur="500" fill="hold"/>
                                        <p:tgtEl>
                                          <p:spTgt spid="48026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60" grpId="0" autoUpdateAnimBg="0"/>
      <p:bldP spid="480261"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556033" name="Picture 5"/>
          <p:cNvPicPr>
            <a:picLocks noGrp="1" noChangeAspect="1" noChangeArrowheads="1"/>
          </p:cNvPicPr>
          <p:nvPr>
            <p:ph type="body" idx="1"/>
          </p:nvPr>
        </p:nvPicPr>
        <p:blipFill>
          <a:blip r:embed="rId2"/>
          <a:srcRect/>
          <a:stretch>
            <a:fillRect/>
          </a:stretch>
        </p:blipFill>
        <p:spPr>
          <a:xfrm>
            <a:off x="0" y="0"/>
            <a:ext cx="9144000" cy="6858000"/>
          </a:xfr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a:xfrm>
            <a:off x="762000" y="381000"/>
            <a:ext cx="7772400" cy="1143000"/>
          </a:xfrm>
        </p:spPr>
        <p:txBody>
          <a:bodyPr/>
          <a:lstStyle/>
          <a:p>
            <a:r>
              <a:rPr lang="en-US" sz="4000" b="1" smtClean="0"/>
              <a:t>FAR 15.402</a:t>
            </a:r>
            <a:br>
              <a:rPr lang="en-US" sz="4000" b="1" smtClean="0"/>
            </a:br>
            <a:r>
              <a:rPr lang="en-US" sz="4000" b="1" smtClean="0"/>
              <a:t> </a:t>
            </a:r>
            <a:r>
              <a:rPr lang="en-US" sz="4000" b="1" i="1" smtClean="0">
                <a:solidFill>
                  <a:schemeClr val="accent2"/>
                </a:solidFill>
              </a:rPr>
              <a:t>Pricing Policy</a:t>
            </a:r>
          </a:p>
        </p:txBody>
      </p:sp>
      <p:sp>
        <p:nvSpPr>
          <p:cNvPr id="557058"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57059"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57060" name="Rectangle 5"/>
          <p:cNvSpPr>
            <a:spLocks noGrp="1" noChangeArrowheads="1"/>
          </p:cNvSpPr>
          <p:nvPr>
            <p:ph idx="1"/>
          </p:nvPr>
        </p:nvSpPr>
        <p:spPr>
          <a:xfrm>
            <a:off x="533400" y="1752600"/>
            <a:ext cx="8610600" cy="4800600"/>
          </a:xfrm>
        </p:spPr>
        <p:txBody>
          <a:bodyPr/>
          <a:lstStyle/>
          <a:p>
            <a:pPr>
              <a:buFontTx/>
              <a:buNone/>
            </a:pPr>
            <a:r>
              <a:rPr lang="en-US" smtClean="0"/>
              <a:t>FAR 15.402 - </a:t>
            </a:r>
            <a:r>
              <a:rPr lang="en-US" i="1" smtClean="0"/>
              <a:t>Pricing Policy</a:t>
            </a:r>
            <a:r>
              <a:rPr lang="en-US" smtClean="0"/>
              <a:t> states:</a:t>
            </a:r>
          </a:p>
          <a:p>
            <a:pPr>
              <a:buFontTx/>
              <a:buNone/>
            </a:pPr>
            <a:r>
              <a:rPr lang="en-US" smtClean="0"/>
              <a:t>	“</a:t>
            </a:r>
            <a:r>
              <a:rPr lang="en-US" sz="2800" smtClean="0"/>
              <a:t>Contracting Officers shall -- </a:t>
            </a:r>
          </a:p>
          <a:p>
            <a:pPr>
              <a:buFontTx/>
              <a:buNone/>
            </a:pPr>
            <a:r>
              <a:rPr lang="en-US" sz="2800" smtClean="0"/>
              <a:t>	(a) Purchase supplies and services from </a:t>
            </a:r>
            <a:r>
              <a:rPr lang="en-US" sz="2800" b="1" u="sng" smtClean="0">
                <a:solidFill>
                  <a:srgbClr val="A50021"/>
                </a:solidFill>
              </a:rPr>
              <a:t>responsible</a:t>
            </a:r>
            <a:r>
              <a:rPr lang="en-US" sz="2800" smtClean="0"/>
              <a:t> </a:t>
            </a:r>
            <a:r>
              <a:rPr lang="en-US" sz="2800" b="1" u="sng" smtClean="0">
                <a:solidFill>
                  <a:srgbClr val="A50021"/>
                </a:solidFill>
              </a:rPr>
              <a:t>sources</a:t>
            </a:r>
            <a:r>
              <a:rPr lang="en-US" sz="2800" smtClean="0"/>
              <a:t> at </a:t>
            </a:r>
            <a:r>
              <a:rPr lang="en-US" sz="2800" b="1" u="sng" smtClean="0">
                <a:solidFill>
                  <a:srgbClr val="A50021"/>
                </a:solidFill>
              </a:rPr>
              <a:t>fair and reasonable prices</a:t>
            </a:r>
            <a:r>
              <a:rPr lang="en-US" sz="2800" smtClean="0"/>
              <a:t>...”</a:t>
            </a:r>
          </a:p>
          <a:p>
            <a:endParaRPr lang="en-US" sz="2800" smtClean="0"/>
          </a:p>
          <a:p>
            <a:r>
              <a:rPr lang="en-US" sz="2800" b="1" smtClean="0">
                <a:solidFill>
                  <a:srgbClr val="A50021"/>
                </a:solidFill>
              </a:rPr>
              <a:t>Responsible Sources</a:t>
            </a:r>
            <a:r>
              <a:rPr lang="en-US" sz="2800" smtClean="0"/>
              <a:t> – </a:t>
            </a:r>
            <a:r>
              <a:rPr lang="en-US" sz="2800" b="1" smtClean="0"/>
              <a:t>FAR 9.1</a:t>
            </a:r>
          </a:p>
          <a:p>
            <a:r>
              <a:rPr lang="en-US" sz="2800" b="1" smtClean="0">
                <a:solidFill>
                  <a:srgbClr val="A50021"/>
                </a:solidFill>
              </a:rPr>
              <a:t>Fair and Reasonable Prices</a:t>
            </a:r>
            <a:r>
              <a:rPr lang="en-US" sz="2800" smtClean="0"/>
              <a:t> – </a:t>
            </a:r>
            <a:r>
              <a:rPr lang="en-US" sz="2800" b="1" smtClean="0"/>
              <a:t>FAR 15.402</a:t>
            </a:r>
          </a:p>
          <a:p>
            <a:pPr>
              <a:buFontTx/>
              <a:buNone/>
            </a:pPr>
            <a:endParaRPr lang="en-US" sz="280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91874"/>
                                        </p:tgtEl>
                                        <p:attrNameLst>
                                          <p:attrName>style.visibility</p:attrName>
                                        </p:attrNameLst>
                                      </p:cBhvr>
                                      <p:to>
                                        <p:strVal val="visible"/>
                                      </p:to>
                                    </p:set>
                                    <p:animEffect transition="in" filter="fade">
                                      <p:cBhvr>
                                        <p:cTn id="7" dur="800" decel="100000"/>
                                        <p:tgtEl>
                                          <p:spTgt spid="591874"/>
                                        </p:tgtEl>
                                      </p:cBhvr>
                                    </p:animEffect>
                                    <p:anim calcmode="lin" valueType="num">
                                      <p:cBhvr>
                                        <p:cTn id="8" dur="800" decel="100000" fill="hold"/>
                                        <p:tgtEl>
                                          <p:spTgt spid="591874"/>
                                        </p:tgtEl>
                                        <p:attrNameLst>
                                          <p:attrName>style.rotation</p:attrName>
                                        </p:attrNameLst>
                                      </p:cBhvr>
                                      <p:tavLst>
                                        <p:tav tm="0">
                                          <p:val>
                                            <p:fltVal val="-90"/>
                                          </p:val>
                                        </p:tav>
                                        <p:tav tm="100000">
                                          <p:val>
                                            <p:fltVal val="0"/>
                                          </p:val>
                                        </p:tav>
                                      </p:tavLst>
                                    </p:anim>
                                    <p:anim calcmode="lin" valueType="num">
                                      <p:cBhvr>
                                        <p:cTn id="9" dur="800" decel="100000" fill="hold"/>
                                        <p:tgtEl>
                                          <p:spTgt spid="591874"/>
                                        </p:tgtEl>
                                        <p:attrNameLst>
                                          <p:attrName>ppt_x</p:attrName>
                                        </p:attrNameLst>
                                      </p:cBhvr>
                                      <p:tavLst>
                                        <p:tav tm="0">
                                          <p:val>
                                            <p:strVal val="#ppt_x+0.4"/>
                                          </p:val>
                                        </p:tav>
                                        <p:tav tm="100000">
                                          <p:val>
                                            <p:strVal val="#ppt_x-0.05"/>
                                          </p:val>
                                        </p:tav>
                                      </p:tavLst>
                                    </p:anim>
                                    <p:anim calcmode="lin" valueType="num">
                                      <p:cBhvr>
                                        <p:cTn id="10" dur="800" decel="100000" fill="hold"/>
                                        <p:tgtEl>
                                          <p:spTgt spid="5918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918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9187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18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762000" y="381000"/>
            <a:ext cx="7772400" cy="1143000"/>
          </a:xfrm>
        </p:spPr>
        <p:txBody>
          <a:bodyPr/>
          <a:lstStyle/>
          <a:p>
            <a:r>
              <a:rPr lang="en-US" sz="4000" b="1" smtClean="0"/>
              <a:t>FAR 9.103</a:t>
            </a:r>
            <a:br>
              <a:rPr lang="en-US" sz="4000" b="1" smtClean="0"/>
            </a:br>
            <a:r>
              <a:rPr lang="en-US" sz="4000" b="1" smtClean="0"/>
              <a:t> </a:t>
            </a:r>
            <a:r>
              <a:rPr lang="en-US" sz="4000" b="1" i="1" smtClean="0">
                <a:solidFill>
                  <a:schemeClr val="accent2"/>
                </a:solidFill>
              </a:rPr>
              <a:t>Responsible Contractors</a:t>
            </a:r>
          </a:p>
        </p:txBody>
      </p:sp>
      <p:sp>
        <p:nvSpPr>
          <p:cNvPr id="559106"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59107"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59108" name="Rectangle 5"/>
          <p:cNvSpPr>
            <a:spLocks noGrp="1" noChangeArrowheads="1"/>
          </p:cNvSpPr>
          <p:nvPr>
            <p:ph idx="1"/>
          </p:nvPr>
        </p:nvSpPr>
        <p:spPr>
          <a:xfrm>
            <a:off x="304800" y="1752600"/>
            <a:ext cx="8610600" cy="4800600"/>
          </a:xfrm>
        </p:spPr>
        <p:txBody>
          <a:bodyPr/>
          <a:lstStyle/>
          <a:p>
            <a:pPr>
              <a:buFontTx/>
              <a:buNone/>
            </a:pPr>
            <a:r>
              <a:rPr lang="en-US" smtClean="0"/>
              <a:t>FAR 9.103 – </a:t>
            </a:r>
            <a:r>
              <a:rPr lang="en-US" i="1" smtClean="0"/>
              <a:t>Responsible Contractors</a:t>
            </a:r>
            <a:r>
              <a:rPr lang="en-US" smtClean="0"/>
              <a:t> states:</a:t>
            </a:r>
          </a:p>
          <a:p>
            <a:pPr>
              <a:buFontTx/>
              <a:buNone/>
            </a:pPr>
            <a:r>
              <a:rPr lang="en-US" smtClean="0"/>
              <a:t>	“Purchases shall be made from, and contracts shall be awarded to, </a:t>
            </a:r>
            <a:r>
              <a:rPr lang="en-US" b="1" smtClean="0">
                <a:solidFill>
                  <a:srgbClr val="A50021"/>
                </a:solidFill>
              </a:rPr>
              <a:t>responsible prospective contractors</a:t>
            </a:r>
            <a:r>
              <a:rPr lang="en-US" smtClean="0"/>
              <a:t> only.”</a:t>
            </a:r>
            <a:endParaRPr lang="en-US" sz="2800" smtClean="0"/>
          </a:p>
          <a:p>
            <a:pPr>
              <a:buFontTx/>
              <a:buNone/>
            </a:pPr>
            <a:r>
              <a:rPr lang="en-US" sz="2800" smtClean="0"/>
              <a:t>	</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5939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1153" name="Rectangle 2"/>
          <p:cNvSpPr>
            <a:spLocks noGrp="1" noChangeArrowheads="1"/>
          </p:cNvSpPr>
          <p:nvPr>
            <p:ph type="title"/>
          </p:nvPr>
        </p:nvSpPr>
        <p:spPr>
          <a:xfrm>
            <a:off x="762000" y="381000"/>
            <a:ext cx="7772400" cy="1143000"/>
          </a:xfrm>
        </p:spPr>
        <p:txBody>
          <a:bodyPr/>
          <a:lstStyle/>
          <a:p>
            <a:r>
              <a:rPr lang="en-US" sz="4000" b="1" smtClean="0"/>
              <a:t>FAR and DFARS</a:t>
            </a:r>
            <a:br>
              <a:rPr lang="en-US" sz="4000" b="1" smtClean="0"/>
            </a:br>
            <a:r>
              <a:rPr lang="en-US" sz="4000" b="1" smtClean="0"/>
              <a:t> </a:t>
            </a:r>
            <a:r>
              <a:rPr lang="en-US" sz="4000" b="1" i="1" smtClean="0">
                <a:solidFill>
                  <a:schemeClr val="accent2"/>
                </a:solidFill>
              </a:rPr>
              <a:t> Key References</a:t>
            </a:r>
          </a:p>
        </p:txBody>
      </p:sp>
      <p:sp>
        <p:nvSpPr>
          <p:cNvPr id="561154"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61155"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61156" name="Rectangle 5"/>
          <p:cNvSpPr>
            <a:spLocks noGrp="1" noChangeArrowheads="1"/>
          </p:cNvSpPr>
          <p:nvPr>
            <p:ph idx="1"/>
          </p:nvPr>
        </p:nvSpPr>
        <p:spPr>
          <a:xfrm>
            <a:off x="304800" y="1752600"/>
            <a:ext cx="8534400" cy="4800600"/>
          </a:xfrm>
        </p:spPr>
        <p:txBody>
          <a:bodyPr/>
          <a:lstStyle/>
          <a:p>
            <a:r>
              <a:rPr lang="en-US" b="1" smtClean="0"/>
              <a:t>9.104 </a:t>
            </a:r>
            <a:r>
              <a:rPr lang="en-US" smtClean="0"/>
              <a:t>Responsibility Standards</a:t>
            </a:r>
          </a:p>
          <a:p>
            <a:pPr lvl="1"/>
            <a:r>
              <a:rPr lang="en-US" b="1" smtClean="0"/>
              <a:t>9.104-1 </a:t>
            </a:r>
            <a:r>
              <a:rPr lang="en-US" smtClean="0"/>
              <a:t>General Standards</a:t>
            </a:r>
          </a:p>
          <a:p>
            <a:pPr lvl="1"/>
            <a:r>
              <a:rPr lang="en-US" b="1" smtClean="0"/>
              <a:t>209.104-1</a:t>
            </a:r>
            <a:r>
              <a:rPr lang="en-US" smtClean="0"/>
              <a:t> General Standards</a:t>
            </a:r>
          </a:p>
          <a:p>
            <a:pPr lvl="1"/>
            <a:r>
              <a:rPr lang="en-US" b="1" smtClean="0"/>
              <a:t>9.104-3 </a:t>
            </a:r>
            <a:r>
              <a:rPr lang="en-US" smtClean="0"/>
              <a:t>Application of Standards</a:t>
            </a:r>
          </a:p>
          <a:p>
            <a:pPr lvl="1"/>
            <a:r>
              <a:rPr lang="en-US" b="1" smtClean="0"/>
              <a:t>9.104-4 </a:t>
            </a:r>
            <a:r>
              <a:rPr lang="en-US" smtClean="0"/>
              <a:t>Subcontractor Responsibility</a:t>
            </a:r>
          </a:p>
          <a:p>
            <a:r>
              <a:rPr lang="en-US" b="1" smtClean="0"/>
              <a:t>9.105</a:t>
            </a:r>
            <a:r>
              <a:rPr lang="en-US" smtClean="0"/>
              <a:t> Obtaining Information</a:t>
            </a:r>
          </a:p>
          <a:p>
            <a:r>
              <a:rPr lang="en-US" b="1" smtClean="0"/>
              <a:t>232.072</a:t>
            </a:r>
            <a:r>
              <a:rPr lang="en-US" smtClean="0"/>
              <a:t> Financial Responsibility of Contractors</a:t>
            </a:r>
          </a:p>
          <a:p>
            <a:r>
              <a:rPr lang="en-US" b="1" smtClean="0"/>
              <a:t>242.7501</a:t>
            </a:r>
            <a:r>
              <a:rPr lang="en-US" smtClean="0"/>
              <a:t> Accounting System and Controls</a:t>
            </a:r>
          </a:p>
          <a:p>
            <a:pPr lvl="1"/>
            <a:endParaRPr lang="en-US"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01" name="Rectangle 2"/>
          <p:cNvSpPr>
            <a:spLocks noGrp="1" noChangeArrowheads="1"/>
          </p:cNvSpPr>
          <p:nvPr>
            <p:ph type="title"/>
          </p:nvPr>
        </p:nvSpPr>
        <p:spPr>
          <a:xfrm>
            <a:off x="762000" y="381000"/>
            <a:ext cx="7772400" cy="1143000"/>
          </a:xfrm>
        </p:spPr>
        <p:txBody>
          <a:bodyPr/>
          <a:lstStyle/>
          <a:p>
            <a:r>
              <a:rPr lang="en-US" sz="4000" b="1" smtClean="0"/>
              <a:t>FAR 9.104-1</a:t>
            </a:r>
            <a:br>
              <a:rPr lang="en-US" sz="4000" b="1" smtClean="0"/>
            </a:br>
            <a:r>
              <a:rPr lang="en-US" sz="4000" b="1" smtClean="0"/>
              <a:t> </a:t>
            </a:r>
            <a:r>
              <a:rPr lang="en-US" sz="4000" b="1" i="1" smtClean="0">
                <a:solidFill>
                  <a:schemeClr val="accent2"/>
                </a:solidFill>
              </a:rPr>
              <a:t> General Standards</a:t>
            </a:r>
          </a:p>
        </p:txBody>
      </p:sp>
      <p:sp>
        <p:nvSpPr>
          <p:cNvPr id="563202"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63203"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63204" name="Rectangle 5"/>
          <p:cNvSpPr>
            <a:spLocks noGrp="1" noChangeArrowheads="1"/>
          </p:cNvSpPr>
          <p:nvPr>
            <p:ph idx="1"/>
          </p:nvPr>
        </p:nvSpPr>
        <p:spPr>
          <a:xfrm>
            <a:off x="609600" y="1752600"/>
            <a:ext cx="8229600" cy="4800600"/>
          </a:xfrm>
        </p:spPr>
        <p:txBody>
          <a:bodyPr/>
          <a:lstStyle/>
          <a:p>
            <a:pPr marL="406400" indent="-406400">
              <a:buClr>
                <a:srgbClr val="A50021"/>
              </a:buClr>
              <a:buSzPct val="135000"/>
            </a:pPr>
            <a:r>
              <a:rPr lang="en-US" sz="2800" smtClean="0"/>
              <a:t>FAR 9.104-1 – “</a:t>
            </a:r>
            <a:r>
              <a:rPr lang="en-US" sz="2800" b="1" smtClean="0"/>
              <a:t>Prospective Contractor must</a:t>
            </a:r>
            <a:r>
              <a:rPr lang="en-US" sz="2800" smtClean="0"/>
              <a:t>:”</a:t>
            </a:r>
          </a:p>
          <a:p>
            <a:pPr marL="914400" lvl="1" indent="-393700">
              <a:buClr>
                <a:srgbClr val="A50021"/>
              </a:buClr>
              <a:buFontTx/>
              <a:buAutoNum type="alphaLcParenR"/>
            </a:pPr>
            <a:r>
              <a:rPr lang="en-US" sz="2400" smtClean="0"/>
              <a:t>Have </a:t>
            </a:r>
            <a:r>
              <a:rPr lang="en-US" sz="2400" b="1" smtClean="0">
                <a:solidFill>
                  <a:srgbClr val="A50021"/>
                </a:solidFill>
              </a:rPr>
              <a:t>adequate financial resources</a:t>
            </a:r>
            <a:r>
              <a:rPr lang="en-US" sz="2400" smtClean="0"/>
              <a:t> </a:t>
            </a:r>
          </a:p>
          <a:p>
            <a:pPr marL="914400" lvl="1" indent="-393700">
              <a:buClr>
                <a:srgbClr val="A50021"/>
              </a:buClr>
              <a:buFontTx/>
              <a:buAutoNum type="alphaLcParenR"/>
            </a:pPr>
            <a:r>
              <a:rPr lang="en-US" sz="2400" smtClean="0"/>
              <a:t>comply with required delivery/performance schedule </a:t>
            </a:r>
          </a:p>
          <a:p>
            <a:pPr marL="914400" lvl="1" indent="-393700">
              <a:buClr>
                <a:srgbClr val="A50021"/>
              </a:buClr>
              <a:buFontTx/>
              <a:buAutoNum type="alphaLcParenR"/>
            </a:pPr>
            <a:r>
              <a:rPr lang="en-US" sz="2400" smtClean="0"/>
              <a:t>Have a satisfactory performance record </a:t>
            </a:r>
          </a:p>
          <a:p>
            <a:pPr marL="914400" lvl="1" indent="-393700">
              <a:buClr>
                <a:srgbClr val="A50021"/>
              </a:buClr>
              <a:buFontTx/>
              <a:buAutoNum type="alphaLcParenR"/>
            </a:pPr>
            <a:r>
              <a:rPr lang="en-US" sz="2400" smtClean="0"/>
              <a:t>Have satisfactory record of integrity/business ethics </a:t>
            </a:r>
          </a:p>
          <a:p>
            <a:pPr marL="914400" lvl="1" indent="-393700">
              <a:buClr>
                <a:srgbClr val="A50021"/>
              </a:buClr>
              <a:buFontTx/>
              <a:buAutoNum type="alphaLcParenR"/>
            </a:pPr>
            <a:r>
              <a:rPr lang="en-US" sz="2400" smtClean="0"/>
              <a:t>Have the necessary organization, experience, </a:t>
            </a:r>
            <a:r>
              <a:rPr lang="en-US" sz="2400" b="1" smtClean="0">
                <a:solidFill>
                  <a:srgbClr val="A50021"/>
                </a:solidFill>
              </a:rPr>
              <a:t>accounting and operational controls</a:t>
            </a:r>
            <a:r>
              <a:rPr lang="en-US" sz="2400" smtClean="0"/>
              <a:t>, and technical skills…</a:t>
            </a:r>
          </a:p>
          <a:p>
            <a:pPr marL="914400" lvl="1" indent="-393700">
              <a:buClr>
                <a:srgbClr val="A50021"/>
              </a:buClr>
              <a:buFontTx/>
              <a:buAutoNum type="alphaLcParenR"/>
            </a:pPr>
            <a:r>
              <a:rPr lang="en-US" sz="2400" smtClean="0"/>
              <a:t>Have the necessary equipment…</a:t>
            </a:r>
          </a:p>
          <a:p>
            <a:pPr marL="914400" lvl="1" indent="-393700">
              <a:buClr>
                <a:srgbClr val="A50021"/>
              </a:buClr>
              <a:buFontTx/>
              <a:buAutoNum type="alphaLcParenR"/>
            </a:pPr>
            <a:r>
              <a:rPr lang="en-US" sz="2400" smtClean="0"/>
              <a:t>Be qualified and eligible to receive an award…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5249" name="Rectangle 2"/>
          <p:cNvSpPr>
            <a:spLocks noGrp="1" noChangeArrowheads="1"/>
          </p:cNvSpPr>
          <p:nvPr>
            <p:ph type="title"/>
          </p:nvPr>
        </p:nvSpPr>
        <p:spPr>
          <a:xfrm>
            <a:off x="762000" y="381000"/>
            <a:ext cx="7772400" cy="1143000"/>
          </a:xfrm>
        </p:spPr>
        <p:txBody>
          <a:bodyPr/>
          <a:lstStyle/>
          <a:p>
            <a:r>
              <a:rPr lang="en-US" sz="4000" b="1" smtClean="0"/>
              <a:t>DFARS 209.104-1 / 242.7501</a:t>
            </a:r>
            <a:br>
              <a:rPr lang="en-US" sz="4000" b="1" smtClean="0"/>
            </a:br>
            <a:r>
              <a:rPr lang="en-US" sz="4000" b="1" smtClean="0"/>
              <a:t> </a:t>
            </a:r>
            <a:r>
              <a:rPr lang="en-US" sz="4000" b="1" i="1" smtClean="0">
                <a:solidFill>
                  <a:schemeClr val="accent2"/>
                </a:solidFill>
              </a:rPr>
              <a:t> General Standards</a:t>
            </a:r>
          </a:p>
        </p:txBody>
      </p:sp>
      <p:sp>
        <p:nvSpPr>
          <p:cNvPr id="565250"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65251"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65252" name="Rectangle 5"/>
          <p:cNvSpPr>
            <a:spLocks noGrp="1" noChangeArrowheads="1"/>
          </p:cNvSpPr>
          <p:nvPr>
            <p:ph idx="1"/>
          </p:nvPr>
        </p:nvSpPr>
        <p:spPr>
          <a:xfrm>
            <a:off x="304800" y="1752600"/>
            <a:ext cx="8839200" cy="4800600"/>
          </a:xfrm>
        </p:spPr>
        <p:txBody>
          <a:bodyPr/>
          <a:lstStyle/>
          <a:p>
            <a:pPr marL="347663" indent="-347663">
              <a:buClr>
                <a:srgbClr val="A50021"/>
              </a:buClr>
              <a:buSzPct val="135000"/>
            </a:pPr>
            <a:r>
              <a:rPr lang="en-US" sz="2800" smtClean="0"/>
              <a:t>DFARS 209.104-1(e) &amp; 242.7501 – Applicable to:</a:t>
            </a:r>
          </a:p>
          <a:p>
            <a:pPr marL="1030288" lvl="1" indent="-568325">
              <a:buClr>
                <a:srgbClr val="A50021"/>
              </a:buClr>
              <a:buSzPct val="135000"/>
            </a:pPr>
            <a:r>
              <a:rPr lang="en-US" sz="2400" b="1" smtClean="0"/>
              <a:t>Cost-Reimbursement or Incentive type contracts</a:t>
            </a:r>
          </a:p>
          <a:p>
            <a:pPr marL="1030288" lvl="1" indent="-568325">
              <a:buClr>
                <a:srgbClr val="A50021"/>
              </a:buClr>
              <a:buSzPct val="135000"/>
            </a:pPr>
            <a:r>
              <a:rPr lang="en-US" sz="2400" b="1" smtClean="0"/>
              <a:t>Contracts billed using progress payments</a:t>
            </a:r>
          </a:p>
          <a:p>
            <a:pPr marL="347663" indent="-347663">
              <a:buFontTx/>
              <a:buNone/>
            </a:pPr>
            <a:r>
              <a:rPr lang="en-US" sz="2400" smtClean="0"/>
              <a:t>	“… prospective </a:t>
            </a:r>
            <a:r>
              <a:rPr lang="en-US" sz="2400" b="1" u="sng" smtClean="0">
                <a:solidFill>
                  <a:srgbClr val="A50021"/>
                </a:solidFill>
              </a:rPr>
              <a:t>contractor’s accounting system</a:t>
            </a:r>
            <a:r>
              <a:rPr lang="en-US" sz="2400" smtClean="0"/>
              <a:t> and related internal controls must provide reasonable assurance that—</a:t>
            </a:r>
          </a:p>
          <a:p>
            <a:pPr marL="1030288" lvl="1" indent="-568325">
              <a:buFontTx/>
              <a:buNone/>
            </a:pPr>
            <a:r>
              <a:rPr lang="en-US" sz="2200" smtClean="0"/>
              <a:t>(i) Applicable laws and regulations are complied with; </a:t>
            </a:r>
          </a:p>
          <a:p>
            <a:pPr marL="1030288" lvl="1" indent="-568325">
              <a:buFontTx/>
              <a:buNone/>
            </a:pPr>
            <a:r>
              <a:rPr lang="en-US" sz="2200" smtClean="0"/>
              <a:t>(ii) The accounting system and cost data are reliable;</a:t>
            </a:r>
          </a:p>
          <a:p>
            <a:pPr marL="1030288" lvl="1" indent="-568325">
              <a:buFontTx/>
              <a:buNone/>
            </a:pPr>
            <a:r>
              <a:rPr lang="en-US" sz="2200" smtClean="0"/>
              <a:t>(iii) Risk of misallocations and mischarges are minimized; and </a:t>
            </a:r>
          </a:p>
          <a:p>
            <a:pPr marL="1030288" lvl="1" indent="-568325">
              <a:buFontTx/>
              <a:buNone/>
            </a:pPr>
            <a:r>
              <a:rPr lang="en-US" sz="2200" smtClean="0"/>
              <a:t>(iv) Contract allocations and charges are consistent with invoice procedures.”  (</a:t>
            </a:r>
            <a:r>
              <a:rPr lang="en-US" sz="2200" b="1" i="1" smtClean="0">
                <a:solidFill>
                  <a:srgbClr val="A50021"/>
                </a:solidFill>
              </a:rPr>
              <a:t>ie, billed the same way as accounted for</a:t>
            </a:r>
            <a:r>
              <a:rPr lang="en-US" sz="220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7297" name="Rectangle 2"/>
          <p:cNvSpPr>
            <a:spLocks noGrp="1" noChangeArrowheads="1"/>
          </p:cNvSpPr>
          <p:nvPr>
            <p:ph type="title"/>
          </p:nvPr>
        </p:nvSpPr>
        <p:spPr>
          <a:xfrm>
            <a:off x="762000" y="381000"/>
            <a:ext cx="7772400" cy="1143000"/>
          </a:xfrm>
        </p:spPr>
        <p:txBody>
          <a:bodyPr/>
          <a:lstStyle/>
          <a:p>
            <a:r>
              <a:rPr lang="en-US" sz="4000" b="1" smtClean="0"/>
              <a:t>FAR 9.104-3</a:t>
            </a:r>
            <a:br>
              <a:rPr lang="en-US" sz="4000" b="1" smtClean="0"/>
            </a:br>
            <a:r>
              <a:rPr lang="en-US" sz="4000" b="1" smtClean="0"/>
              <a:t> </a:t>
            </a:r>
            <a:r>
              <a:rPr lang="en-US" sz="4000" b="1" i="1" smtClean="0">
                <a:solidFill>
                  <a:schemeClr val="accent2"/>
                </a:solidFill>
              </a:rPr>
              <a:t> Applying the Standards</a:t>
            </a:r>
          </a:p>
        </p:txBody>
      </p:sp>
      <p:sp>
        <p:nvSpPr>
          <p:cNvPr id="567298"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67299"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67300" name="Rectangle 5"/>
          <p:cNvSpPr>
            <a:spLocks noGrp="1" noChangeArrowheads="1"/>
          </p:cNvSpPr>
          <p:nvPr>
            <p:ph idx="1"/>
          </p:nvPr>
        </p:nvSpPr>
        <p:spPr>
          <a:xfrm>
            <a:off x="304800" y="1752600"/>
            <a:ext cx="8534400" cy="4800600"/>
          </a:xfrm>
        </p:spPr>
        <p:txBody>
          <a:bodyPr/>
          <a:lstStyle/>
          <a:p>
            <a:pPr marL="347663" indent="-347663">
              <a:buClr>
                <a:srgbClr val="A50021"/>
              </a:buClr>
              <a:buSzPct val="135000"/>
            </a:pPr>
            <a:r>
              <a:rPr lang="en-US" sz="2800" smtClean="0"/>
              <a:t>FAR 9.104-3 – </a:t>
            </a:r>
            <a:r>
              <a:rPr lang="en-US" sz="2800" b="1" smtClean="0"/>
              <a:t>Application of Standards</a:t>
            </a:r>
          </a:p>
          <a:p>
            <a:pPr marL="795338" lvl="1" indent="-333375">
              <a:buClr>
                <a:srgbClr val="A50021"/>
              </a:buClr>
              <a:buFontTx/>
              <a:buAutoNum type="alphaLcParenR"/>
            </a:pPr>
            <a:r>
              <a:rPr lang="en-US" sz="2400" b="1" smtClean="0">
                <a:solidFill>
                  <a:srgbClr val="A50021"/>
                </a:solidFill>
              </a:rPr>
              <a:t>Ability to obtain resources</a:t>
            </a:r>
            <a:r>
              <a:rPr lang="en-US" sz="2400" smtClean="0"/>
              <a:t> – includes </a:t>
            </a:r>
            <a:r>
              <a:rPr lang="en-US" sz="2400" u="sng" smtClean="0">
                <a:solidFill>
                  <a:srgbClr val="A50021"/>
                </a:solidFill>
              </a:rPr>
              <a:t>financial resources</a:t>
            </a:r>
            <a:r>
              <a:rPr lang="en-US" sz="2400" smtClean="0"/>
              <a:t>, </a:t>
            </a:r>
            <a:r>
              <a:rPr lang="en-US" sz="2400" u="sng" smtClean="0">
                <a:solidFill>
                  <a:srgbClr val="A50021"/>
                </a:solidFill>
              </a:rPr>
              <a:t>accounting controls</a:t>
            </a:r>
            <a:r>
              <a:rPr lang="en-US" sz="2400" smtClean="0"/>
              <a:t>, technical skills, and equipment</a:t>
            </a:r>
          </a:p>
          <a:p>
            <a:pPr marL="795338" lvl="1" indent="-333375">
              <a:buClr>
                <a:srgbClr val="A50021"/>
              </a:buClr>
              <a:buFontTx/>
              <a:buAutoNum type="alphaLcParenR"/>
            </a:pPr>
            <a:r>
              <a:rPr lang="en-US" sz="2400" smtClean="0"/>
              <a:t>Satisfactory performance record </a:t>
            </a:r>
          </a:p>
          <a:p>
            <a:pPr marL="795338" lvl="1" indent="-333375">
              <a:buClr>
                <a:srgbClr val="A50021"/>
              </a:buClr>
              <a:buFontTx/>
              <a:buAutoNum type="alphaLcParenR"/>
            </a:pPr>
            <a:r>
              <a:rPr lang="en-US" sz="2400" smtClean="0"/>
              <a:t>“Affiliated concerns” (ie, related parties)</a:t>
            </a:r>
          </a:p>
          <a:p>
            <a:pPr marL="795338" lvl="1" indent="-333375">
              <a:buClr>
                <a:srgbClr val="A50021"/>
              </a:buClr>
              <a:buFontTx/>
              <a:buAutoNum type="alphaLcParenR"/>
            </a:pPr>
            <a:r>
              <a:rPr lang="en-US" sz="2400" smtClean="0"/>
              <a:t>Small business concerns</a:t>
            </a:r>
          </a:p>
          <a:p>
            <a:pPr marL="1262063" lvl="2" indent="-352425">
              <a:buClr>
                <a:srgbClr val="A50021"/>
              </a:buClr>
              <a:buFontTx/>
              <a:buAutoNum type="arabicParenR"/>
            </a:pPr>
            <a:r>
              <a:rPr lang="en-US" sz="2000" smtClean="0"/>
              <a:t>If found non-responsible, may be referred to SBA to obtain a Certificate of Competency (COC)</a:t>
            </a:r>
          </a:p>
          <a:p>
            <a:pPr marL="1262063" lvl="2" indent="-352425">
              <a:buClr>
                <a:srgbClr val="A50021"/>
              </a:buClr>
              <a:buFontTx/>
              <a:buAutoNum type="arabicParenR"/>
            </a:pPr>
            <a:r>
              <a:rPr lang="en-US" sz="2000" smtClean="0"/>
              <a:t>May be found non-responsible if unable to comply with subcontracting limitations in FAR 52.219-14 (ie, 50% rule)</a:t>
            </a:r>
          </a:p>
          <a:p>
            <a:pPr marL="795338" lvl="1" indent="-333375">
              <a:buClr>
                <a:srgbClr val="A50021"/>
              </a:buClr>
              <a:buFontTx/>
              <a:buAutoNum type="alphaLcParenR"/>
            </a:pPr>
            <a:endParaRPr lang="en-US" sz="2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9345" name="Rectangle 2"/>
          <p:cNvSpPr>
            <a:spLocks noGrp="1" noChangeArrowheads="1"/>
          </p:cNvSpPr>
          <p:nvPr>
            <p:ph type="title"/>
          </p:nvPr>
        </p:nvSpPr>
        <p:spPr>
          <a:xfrm>
            <a:off x="762000" y="381000"/>
            <a:ext cx="7772400" cy="1143000"/>
          </a:xfrm>
        </p:spPr>
        <p:txBody>
          <a:bodyPr/>
          <a:lstStyle/>
          <a:p>
            <a:r>
              <a:rPr lang="en-US" sz="4000" b="1" smtClean="0"/>
              <a:t>FAR 9.104-4</a:t>
            </a:r>
            <a:br>
              <a:rPr lang="en-US" sz="4000" b="1" smtClean="0"/>
            </a:br>
            <a:r>
              <a:rPr lang="en-US" sz="4000" b="1" smtClean="0"/>
              <a:t> </a:t>
            </a:r>
            <a:r>
              <a:rPr lang="en-US" sz="4000" b="1" i="1" smtClean="0">
                <a:solidFill>
                  <a:schemeClr val="accent2"/>
                </a:solidFill>
              </a:rPr>
              <a:t> Subcontractors</a:t>
            </a:r>
          </a:p>
        </p:txBody>
      </p:sp>
      <p:sp>
        <p:nvSpPr>
          <p:cNvPr id="569346"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69347"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69348" name="Rectangle 5"/>
          <p:cNvSpPr>
            <a:spLocks noGrp="1" noChangeArrowheads="1"/>
          </p:cNvSpPr>
          <p:nvPr>
            <p:ph idx="1"/>
          </p:nvPr>
        </p:nvSpPr>
        <p:spPr>
          <a:xfrm>
            <a:off x="304800" y="1752600"/>
            <a:ext cx="8534400" cy="4800600"/>
          </a:xfrm>
        </p:spPr>
        <p:txBody>
          <a:bodyPr/>
          <a:lstStyle/>
          <a:p>
            <a:pPr marL="347663" indent="-347663">
              <a:buClr>
                <a:srgbClr val="A50021"/>
              </a:buClr>
              <a:buSzPct val="135000"/>
            </a:pPr>
            <a:r>
              <a:rPr lang="en-US" sz="2800" smtClean="0"/>
              <a:t>FAR 9.104-4 – </a:t>
            </a:r>
            <a:r>
              <a:rPr lang="en-US" sz="2800" b="1" smtClean="0"/>
              <a:t>Subcontractor Responsibility</a:t>
            </a:r>
          </a:p>
          <a:p>
            <a:pPr marL="855663" lvl="1" indent="-393700">
              <a:buClr>
                <a:srgbClr val="A50021"/>
              </a:buClr>
              <a:buFontTx/>
              <a:buAutoNum type="alphaLcParenR"/>
            </a:pPr>
            <a:r>
              <a:rPr lang="en-US" smtClean="0"/>
              <a:t>Generally, prime contractor determines subcontractor responsibility and may be required to show evidence of responsibility</a:t>
            </a:r>
          </a:p>
          <a:p>
            <a:pPr marL="855663" lvl="1" indent="-393700">
              <a:buClr>
                <a:srgbClr val="A50021"/>
              </a:buClr>
              <a:buFontTx/>
              <a:buAutoNum type="alphaLcParenR"/>
            </a:pPr>
            <a:r>
              <a:rPr lang="en-US" smtClean="0"/>
              <a:t>Gov’t may directly determine subcontractor responsibility:</a:t>
            </a:r>
          </a:p>
          <a:p>
            <a:pPr marL="1422400" lvl="2" indent="-392113">
              <a:buClr>
                <a:srgbClr val="A50021"/>
              </a:buClr>
              <a:buFontTx/>
              <a:buAutoNum type="arabicParenR"/>
            </a:pPr>
            <a:r>
              <a:rPr lang="en-US" sz="2800" smtClean="0"/>
              <a:t>When contract involves medical supplies</a:t>
            </a:r>
          </a:p>
          <a:p>
            <a:pPr marL="1422400" lvl="2" indent="-392113">
              <a:buClr>
                <a:srgbClr val="A50021"/>
              </a:buClr>
              <a:buFontTx/>
              <a:buAutoNum type="arabicParenR"/>
            </a:pPr>
            <a:r>
              <a:rPr lang="en-US" sz="2800" smtClean="0"/>
              <a:t>When contract involves urgent requirements</a:t>
            </a:r>
          </a:p>
          <a:p>
            <a:pPr marL="1422400" lvl="2" indent="-392113">
              <a:buClr>
                <a:srgbClr val="A50021"/>
              </a:buClr>
              <a:buFontTx/>
              <a:buAutoNum type="arabicParenR"/>
            </a:pPr>
            <a:r>
              <a:rPr lang="en-US" sz="2800" smtClean="0"/>
              <a:t>Substantial subcontracting is proposed</a:t>
            </a:r>
          </a:p>
          <a:p>
            <a:pPr marL="855663" lvl="1" indent="-393700">
              <a:buClr>
                <a:srgbClr val="A50021"/>
              </a:buClr>
              <a:buFontTx/>
              <a:buNone/>
            </a:pP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1393" name="Rectangle 2"/>
          <p:cNvSpPr>
            <a:spLocks noGrp="1" noChangeArrowheads="1"/>
          </p:cNvSpPr>
          <p:nvPr>
            <p:ph type="title"/>
          </p:nvPr>
        </p:nvSpPr>
        <p:spPr>
          <a:xfrm>
            <a:off x="762000" y="381000"/>
            <a:ext cx="7772400" cy="1143000"/>
          </a:xfrm>
        </p:spPr>
        <p:txBody>
          <a:bodyPr/>
          <a:lstStyle/>
          <a:p>
            <a:r>
              <a:rPr lang="en-US" sz="4000" b="1" smtClean="0"/>
              <a:t>FAR 9.105</a:t>
            </a:r>
            <a:br>
              <a:rPr lang="en-US" sz="4000" b="1" smtClean="0"/>
            </a:br>
            <a:r>
              <a:rPr lang="en-US" sz="4000" b="1" smtClean="0"/>
              <a:t> </a:t>
            </a:r>
            <a:r>
              <a:rPr lang="en-US" sz="4000" b="1" i="1" smtClean="0">
                <a:solidFill>
                  <a:schemeClr val="accent2"/>
                </a:solidFill>
              </a:rPr>
              <a:t> Obtaining Information</a:t>
            </a:r>
          </a:p>
        </p:txBody>
      </p:sp>
      <p:sp>
        <p:nvSpPr>
          <p:cNvPr id="571394"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71395"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71396" name="Rectangle 5"/>
          <p:cNvSpPr>
            <a:spLocks noGrp="1" noChangeArrowheads="1"/>
          </p:cNvSpPr>
          <p:nvPr>
            <p:ph idx="1"/>
          </p:nvPr>
        </p:nvSpPr>
        <p:spPr>
          <a:xfrm>
            <a:off x="304800" y="1752600"/>
            <a:ext cx="8534400" cy="4800600"/>
          </a:xfrm>
        </p:spPr>
        <p:txBody>
          <a:bodyPr/>
          <a:lstStyle/>
          <a:p>
            <a:pPr marL="406400" indent="-406400">
              <a:buClr>
                <a:srgbClr val="A50021"/>
              </a:buClr>
              <a:buSzPct val="135000"/>
            </a:pPr>
            <a:r>
              <a:rPr lang="en-US" sz="2800" smtClean="0"/>
              <a:t>FAR 9.105-1(b)(1) – </a:t>
            </a:r>
            <a:r>
              <a:rPr lang="en-US" sz="2800" b="1" smtClean="0"/>
              <a:t>Obtaining Information</a:t>
            </a:r>
          </a:p>
          <a:p>
            <a:pPr marL="406400" indent="-406400">
              <a:buClr>
                <a:srgbClr val="A50021"/>
              </a:buClr>
              <a:buFontTx/>
              <a:buNone/>
            </a:pPr>
            <a:r>
              <a:rPr lang="en-US" smtClean="0"/>
              <a:t>    </a:t>
            </a:r>
            <a:r>
              <a:rPr lang="en-US" sz="2400" smtClean="0"/>
              <a:t> “Generally, the contracting officer shall obtain information regarding the responsibility of prospective contractors, including requesting preaward surveys when necessary, promptly after a </a:t>
            </a:r>
            <a:r>
              <a:rPr lang="en-US" sz="2400" b="1" u="sng" smtClean="0">
                <a:solidFill>
                  <a:srgbClr val="A50021"/>
                </a:solidFill>
              </a:rPr>
              <a:t>bid opening</a:t>
            </a:r>
            <a:r>
              <a:rPr lang="en-US" sz="2400" smtClean="0"/>
              <a:t> or receipt of offers.</a:t>
            </a:r>
          </a:p>
          <a:p>
            <a:pPr marL="406400" indent="-406400">
              <a:buClr>
                <a:srgbClr val="A50021"/>
              </a:buClr>
              <a:buFontTx/>
              <a:buNone/>
            </a:pPr>
            <a:endParaRPr lang="en-US" sz="1000" smtClean="0"/>
          </a:p>
          <a:p>
            <a:pPr marL="406400" indent="-406400">
              <a:buClr>
                <a:srgbClr val="A50021"/>
              </a:buClr>
              <a:buFontTx/>
              <a:buNone/>
            </a:pPr>
            <a:r>
              <a:rPr lang="en-US" sz="2400" smtClean="0"/>
              <a:t>	</a:t>
            </a:r>
            <a:r>
              <a:rPr lang="en-US" sz="2400" b="1" u="sng" smtClean="0"/>
              <a:t>However</a:t>
            </a:r>
            <a:r>
              <a:rPr lang="en-US" sz="2400" smtClean="0"/>
              <a:t>, in </a:t>
            </a:r>
            <a:r>
              <a:rPr lang="en-US" sz="2400" b="1" u="sng" smtClean="0">
                <a:solidFill>
                  <a:srgbClr val="A50021"/>
                </a:solidFill>
              </a:rPr>
              <a:t>negotiated contracting</a:t>
            </a:r>
            <a:r>
              <a:rPr lang="en-US" sz="2400" smtClean="0"/>
              <a:t>, especially when research and development is involved, the contracting officer may obtain this information </a:t>
            </a:r>
            <a:r>
              <a:rPr lang="en-US" sz="2800" b="1" u="sng" smtClean="0">
                <a:solidFill>
                  <a:srgbClr val="A50021"/>
                </a:solidFill>
              </a:rPr>
              <a:t>before </a:t>
            </a:r>
            <a:r>
              <a:rPr lang="en-US" sz="2400" b="1" u="sng" smtClean="0">
                <a:solidFill>
                  <a:srgbClr val="A50021"/>
                </a:solidFill>
              </a:rPr>
              <a:t>issuing the request for proposals</a:t>
            </a:r>
            <a:r>
              <a:rPr lang="en-US" sz="240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41" name="Rectangle 2"/>
          <p:cNvSpPr>
            <a:spLocks noGrp="1" noChangeArrowheads="1"/>
          </p:cNvSpPr>
          <p:nvPr>
            <p:ph type="title"/>
          </p:nvPr>
        </p:nvSpPr>
        <p:spPr>
          <a:xfrm>
            <a:off x="762000" y="381000"/>
            <a:ext cx="7772400" cy="1143000"/>
          </a:xfrm>
        </p:spPr>
        <p:txBody>
          <a:bodyPr/>
          <a:lstStyle/>
          <a:p>
            <a:r>
              <a:rPr lang="en-US" sz="4000" b="1" smtClean="0"/>
              <a:t>FAR 9.105</a:t>
            </a:r>
            <a:br>
              <a:rPr lang="en-US" sz="4000" b="1" smtClean="0"/>
            </a:br>
            <a:r>
              <a:rPr lang="en-US" sz="4000" b="1" smtClean="0"/>
              <a:t> </a:t>
            </a:r>
            <a:r>
              <a:rPr lang="en-US" sz="4000" b="1" i="1" smtClean="0">
                <a:solidFill>
                  <a:schemeClr val="accent2"/>
                </a:solidFill>
              </a:rPr>
              <a:t> Obtaining Information</a:t>
            </a:r>
          </a:p>
        </p:txBody>
      </p:sp>
      <p:sp>
        <p:nvSpPr>
          <p:cNvPr id="573442"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73443"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73444" name="Rectangle 5"/>
          <p:cNvSpPr>
            <a:spLocks noGrp="1" noChangeArrowheads="1"/>
          </p:cNvSpPr>
          <p:nvPr>
            <p:ph idx="1"/>
          </p:nvPr>
        </p:nvSpPr>
        <p:spPr>
          <a:xfrm>
            <a:off x="304800" y="1752600"/>
            <a:ext cx="8534400" cy="4800600"/>
          </a:xfrm>
        </p:spPr>
        <p:txBody>
          <a:bodyPr/>
          <a:lstStyle/>
          <a:p>
            <a:pPr marL="347663" indent="-347663">
              <a:buClr>
                <a:srgbClr val="A50021"/>
              </a:buClr>
              <a:buSzPct val="135000"/>
            </a:pPr>
            <a:r>
              <a:rPr lang="en-US" sz="2800" smtClean="0"/>
              <a:t>FAR 9.105-1(b)(2)(ii) – </a:t>
            </a:r>
            <a:r>
              <a:rPr lang="en-US" sz="2800" b="1" smtClean="0"/>
              <a:t>Obtaining Information</a:t>
            </a:r>
          </a:p>
          <a:p>
            <a:pPr marL="347663" indent="-347663">
              <a:buClr>
                <a:srgbClr val="A50021"/>
              </a:buClr>
              <a:buFontTx/>
              <a:buNone/>
            </a:pPr>
            <a:r>
              <a:rPr lang="en-US" sz="2400" smtClean="0"/>
              <a:t>	“…the contracting officer shall obtain </a:t>
            </a:r>
            <a:r>
              <a:rPr lang="en-US" sz="2400" b="1" u="sng" smtClean="0">
                <a:solidFill>
                  <a:srgbClr val="A50021"/>
                </a:solidFill>
              </a:rPr>
              <a:t>from the auditor</a:t>
            </a:r>
            <a:r>
              <a:rPr lang="en-US" sz="2400" smtClean="0"/>
              <a:t> any information required concerning prospective contractors' </a:t>
            </a:r>
            <a:r>
              <a:rPr lang="en-US" sz="2400" b="1" u="sng" smtClean="0">
                <a:solidFill>
                  <a:srgbClr val="A50021"/>
                </a:solidFill>
              </a:rPr>
              <a:t>financial competence and credit needs</a:t>
            </a:r>
            <a:r>
              <a:rPr lang="en-US" sz="2400" smtClean="0"/>
              <a:t>, the </a:t>
            </a:r>
            <a:r>
              <a:rPr lang="en-US" sz="2400" b="1" u="sng" smtClean="0">
                <a:solidFill>
                  <a:srgbClr val="A50021"/>
                </a:solidFill>
              </a:rPr>
              <a:t>adequacy of their accounting systems</a:t>
            </a:r>
            <a:r>
              <a:rPr lang="en-US" sz="2400" smtClean="0"/>
              <a:t>, and these systems' suitability for use in administering the proposed type of contract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1" name="Line 2"/>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20482" name="Line 3"/>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20483" name="Text Box 5"/>
          <p:cNvSpPr txBox="1">
            <a:spLocks noChangeArrowheads="1"/>
          </p:cNvSpPr>
          <p:nvPr/>
        </p:nvSpPr>
        <p:spPr bwMode="auto">
          <a:xfrm>
            <a:off x="1600200" y="685800"/>
            <a:ext cx="6851650" cy="519113"/>
          </a:xfrm>
          <a:prstGeom prst="rect">
            <a:avLst/>
          </a:prstGeom>
          <a:noFill/>
          <a:ln w="9525">
            <a:noFill/>
            <a:miter lim="800000"/>
            <a:headEnd/>
            <a:tailEnd/>
          </a:ln>
        </p:spPr>
        <p:txBody>
          <a:bodyPr>
            <a:spAutoFit/>
          </a:bodyPr>
          <a:lstStyle/>
          <a:p>
            <a:pPr algn="ctr" eaLnBrk="0" hangingPunct="0">
              <a:spcBef>
                <a:spcPts val="500"/>
              </a:spcBef>
              <a:spcAft>
                <a:spcPts val="500"/>
              </a:spcAft>
            </a:pPr>
            <a:r>
              <a:rPr lang="en-US" sz="2800" b="1"/>
              <a:t>DEFENSE CONTRACT AUDIT AGENCY</a:t>
            </a:r>
            <a:r>
              <a:rPr lang="en-US" b="1"/>
              <a:t> </a:t>
            </a:r>
          </a:p>
        </p:txBody>
      </p:sp>
      <p:sp>
        <p:nvSpPr>
          <p:cNvPr id="20484" name="Rectangle 7"/>
          <p:cNvSpPr>
            <a:spLocks noChangeArrowheads="1"/>
          </p:cNvSpPr>
          <p:nvPr/>
        </p:nvSpPr>
        <p:spPr bwMode="auto">
          <a:xfrm>
            <a:off x="457200" y="1676400"/>
            <a:ext cx="8305800" cy="2465388"/>
          </a:xfrm>
          <a:prstGeom prst="rect">
            <a:avLst/>
          </a:prstGeom>
          <a:noFill/>
          <a:ln w="12700">
            <a:noFill/>
            <a:miter lim="800000"/>
            <a:headEnd/>
            <a:tailEnd/>
          </a:ln>
        </p:spPr>
        <p:txBody>
          <a:bodyPr lIns="82550" tIns="39688" rIns="82550" bIns="39688">
            <a:spAutoFit/>
          </a:bodyPr>
          <a:lstStyle/>
          <a:p>
            <a:pPr marL="342900" indent="3175" algn="ctr" eaLnBrk="0" hangingPunct="0">
              <a:lnSpc>
                <a:spcPct val="130000"/>
              </a:lnSpc>
              <a:spcBef>
                <a:spcPct val="20000"/>
              </a:spcBef>
            </a:pPr>
            <a:r>
              <a:rPr lang="en-US" sz="3200" b="1">
                <a:solidFill>
                  <a:schemeClr val="accent2"/>
                </a:solidFill>
              </a:rPr>
              <a:t>OBJECTIVE</a:t>
            </a:r>
            <a:endParaRPr lang="en-US" sz="3200"/>
          </a:p>
          <a:p>
            <a:pPr marL="342900" indent="3175" eaLnBrk="0" hangingPunct="0">
              <a:lnSpc>
                <a:spcPct val="130000"/>
              </a:lnSpc>
              <a:spcBef>
                <a:spcPct val="20000"/>
              </a:spcBef>
            </a:pPr>
            <a:r>
              <a:rPr lang="en-US" sz="2800" b="1"/>
              <a:t>To discuss Cost Proposal requirements and Preaward policies contained in FAR/DFARS and explain DCAA’s role in each.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5489" name="Rectangle 2"/>
          <p:cNvSpPr>
            <a:spLocks noGrp="1" noChangeArrowheads="1"/>
          </p:cNvSpPr>
          <p:nvPr>
            <p:ph type="title"/>
          </p:nvPr>
        </p:nvSpPr>
        <p:spPr>
          <a:xfrm>
            <a:off x="762000" y="381000"/>
            <a:ext cx="7772400" cy="1143000"/>
          </a:xfrm>
        </p:spPr>
        <p:txBody>
          <a:bodyPr/>
          <a:lstStyle/>
          <a:p>
            <a:r>
              <a:rPr lang="en-US" sz="4000" b="1" smtClean="0"/>
              <a:t>FAR 19.6 &amp; 19.8</a:t>
            </a:r>
            <a:br>
              <a:rPr lang="en-US" sz="4000" b="1" smtClean="0"/>
            </a:br>
            <a:r>
              <a:rPr lang="en-US" sz="4000" b="1" smtClean="0"/>
              <a:t> </a:t>
            </a:r>
            <a:r>
              <a:rPr lang="en-US" sz="4000" b="1" i="1" smtClean="0">
                <a:solidFill>
                  <a:schemeClr val="accent2"/>
                </a:solidFill>
              </a:rPr>
              <a:t> Small Businesses &amp; 8(a)</a:t>
            </a:r>
          </a:p>
        </p:txBody>
      </p:sp>
      <p:sp>
        <p:nvSpPr>
          <p:cNvPr id="575490"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75491"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75492" name="Rectangle 5"/>
          <p:cNvSpPr>
            <a:spLocks noGrp="1" noChangeArrowheads="1"/>
          </p:cNvSpPr>
          <p:nvPr>
            <p:ph idx="1"/>
          </p:nvPr>
        </p:nvSpPr>
        <p:spPr>
          <a:xfrm>
            <a:off x="304800" y="1752600"/>
            <a:ext cx="8534400" cy="4800600"/>
          </a:xfrm>
        </p:spPr>
        <p:txBody>
          <a:bodyPr/>
          <a:lstStyle/>
          <a:p>
            <a:pPr marL="347663" indent="-347663">
              <a:buClr>
                <a:srgbClr val="A50021"/>
              </a:buClr>
              <a:buSzPct val="135000"/>
            </a:pPr>
            <a:r>
              <a:rPr lang="en-US" sz="2800" smtClean="0"/>
              <a:t>Small Businesses are exempt from the 19 Cost Accounting Standards (CAS) per 48 CFR 99</a:t>
            </a:r>
          </a:p>
          <a:p>
            <a:pPr marL="347663" indent="-347663">
              <a:buClr>
                <a:srgbClr val="A50021"/>
              </a:buClr>
              <a:buSzPct val="135000"/>
            </a:pPr>
            <a:r>
              <a:rPr lang="en-US" sz="2800" smtClean="0"/>
              <a:t>However, small businesses are </a:t>
            </a:r>
            <a:r>
              <a:rPr lang="en-US" sz="2800" b="1" u="sng" smtClean="0">
                <a:solidFill>
                  <a:srgbClr val="A50021"/>
                </a:solidFill>
              </a:rPr>
              <a:t>not</a:t>
            </a:r>
            <a:r>
              <a:rPr lang="en-US" sz="2800" smtClean="0"/>
              <a:t> exempt from:</a:t>
            </a:r>
          </a:p>
          <a:p>
            <a:pPr marL="461963" lvl="1" indent="3175">
              <a:buClr>
                <a:srgbClr val="A50021"/>
              </a:buClr>
              <a:buSzPct val="135000"/>
            </a:pPr>
            <a:r>
              <a:rPr lang="en-US" sz="2400" smtClean="0"/>
              <a:t>Accounting for their costs on cost-type contracts</a:t>
            </a:r>
          </a:p>
          <a:p>
            <a:pPr marL="461963" lvl="1" indent="3175">
              <a:buClr>
                <a:srgbClr val="A50021"/>
              </a:buClr>
              <a:buSzPct val="135000"/>
            </a:pPr>
            <a:r>
              <a:rPr lang="en-US" sz="2400" smtClean="0"/>
              <a:t>Maintaining adequate financial resources to perform</a:t>
            </a:r>
          </a:p>
          <a:p>
            <a:pPr marL="347663" indent="-347663">
              <a:buClr>
                <a:srgbClr val="A50021"/>
              </a:buClr>
              <a:buSzPct val="135000"/>
            </a:pPr>
            <a:r>
              <a:rPr lang="en-US" sz="2800" smtClean="0"/>
              <a:t>PCOs should still request Preaward Survey</a:t>
            </a:r>
          </a:p>
          <a:p>
            <a:pPr marL="347663" indent="-347663">
              <a:buClr>
                <a:srgbClr val="A50021"/>
              </a:buClr>
              <a:buSzPct val="135000"/>
            </a:pPr>
            <a:r>
              <a:rPr lang="en-US" sz="2800" smtClean="0"/>
              <a:t>If small business does not meet FAR Part 9.1, they may apply for SBA Certificate of Competency (COC)</a:t>
            </a:r>
          </a:p>
          <a:p>
            <a:pPr marL="461963" lvl="1" indent="3175">
              <a:buClr>
                <a:srgbClr val="A50021"/>
              </a:buClr>
              <a:buSzPct val="135000"/>
            </a:pPr>
            <a:r>
              <a:rPr lang="en-US" sz="2400" smtClean="0"/>
              <a:t>FAR 19.601 and 19.809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a:xfrm>
            <a:off x="762000" y="381000"/>
            <a:ext cx="7772400" cy="1143000"/>
          </a:xfrm>
        </p:spPr>
        <p:txBody>
          <a:bodyPr/>
          <a:lstStyle/>
          <a:p>
            <a:r>
              <a:rPr lang="en-US" sz="4000" b="1" smtClean="0"/>
              <a:t>FAR 1.102-4(e)</a:t>
            </a:r>
            <a:br>
              <a:rPr lang="en-US" sz="4000" b="1" smtClean="0"/>
            </a:br>
            <a:r>
              <a:rPr lang="en-US" sz="4000" b="1" smtClean="0"/>
              <a:t> </a:t>
            </a:r>
            <a:r>
              <a:rPr lang="en-US" sz="4000" b="1" i="1" smtClean="0">
                <a:solidFill>
                  <a:schemeClr val="accent2"/>
                </a:solidFill>
              </a:rPr>
              <a:t>Role of the Acquisition Team</a:t>
            </a:r>
          </a:p>
        </p:txBody>
      </p:sp>
      <p:sp>
        <p:nvSpPr>
          <p:cNvPr id="577538"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77539"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77540" name="Rectangle 5"/>
          <p:cNvSpPr>
            <a:spLocks noGrp="1" noChangeArrowheads="1"/>
          </p:cNvSpPr>
          <p:nvPr>
            <p:ph idx="1"/>
          </p:nvPr>
        </p:nvSpPr>
        <p:spPr>
          <a:xfrm>
            <a:off x="304800" y="1752600"/>
            <a:ext cx="8534400" cy="4800600"/>
          </a:xfrm>
        </p:spPr>
        <p:txBody>
          <a:bodyPr/>
          <a:lstStyle/>
          <a:p>
            <a:pPr algn="ctr">
              <a:lnSpc>
                <a:spcPct val="90000"/>
              </a:lnSpc>
              <a:spcBef>
                <a:spcPct val="0"/>
              </a:spcBef>
              <a:buFontTx/>
              <a:buNone/>
            </a:pPr>
            <a:endParaRPr lang="en-US" sz="2800" b="1" u="sng" smtClean="0">
              <a:solidFill>
                <a:schemeClr val="accent2"/>
              </a:solidFill>
            </a:endParaRPr>
          </a:p>
          <a:p>
            <a:pPr algn="ctr">
              <a:lnSpc>
                <a:spcPct val="90000"/>
              </a:lnSpc>
              <a:spcBef>
                <a:spcPct val="0"/>
              </a:spcBef>
              <a:buFontTx/>
              <a:buNone/>
            </a:pPr>
            <a:r>
              <a:rPr lang="en-US" sz="2800" b="1" u="sng" smtClean="0">
                <a:solidFill>
                  <a:schemeClr val="accent2"/>
                </a:solidFill>
              </a:rPr>
              <a:t>(FAR Part 1.102-4(e))</a:t>
            </a:r>
          </a:p>
          <a:p>
            <a:pPr algn="ctr">
              <a:lnSpc>
                <a:spcPct val="90000"/>
              </a:lnSpc>
              <a:spcBef>
                <a:spcPct val="0"/>
              </a:spcBef>
              <a:buFontTx/>
              <a:buNone/>
            </a:pPr>
            <a:endParaRPr lang="en-US" sz="2400" b="1" smtClean="0"/>
          </a:p>
          <a:p>
            <a:pPr algn="ctr">
              <a:lnSpc>
                <a:spcPct val="90000"/>
              </a:lnSpc>
              <a:spcBef>
                <a:spcPct val="0"/>
              </a:spcBef>
              <a:buFontTx/>
              <a:buNone/>
            </a:pPr>
            <a:r>
              <a:rPr lang="en-US" sz="2400" b="1" smtClean="0"/>
              <a:t>“...If a policy or procedure, or a particular strategy or practice, is in the best interest of the Government &amp; is not specifically addressed in the FAR, nor prohibited … the Team should not assume it is prohibited.  Rather, absence of direction should be interpreted as permitting the Team to innovate &amp; use </a:t>
            </a:r>
            <a:r>
              <a:rPr lang="en-US" sz="2400" b="1" smtClean="0">
                <a:solidFill>
                  <a:srgbClr val="A50021"/>
                </a:solidFill>
              </a:rPr>
              <a:t>sound business judgment</a:t>
            </a:r>
            <a:r>
              <a:rPr lang="en-US" sz="2400" b="1" smtClean="0"/>
              <a:t> that is otherwise </a:t>
            </a:r>
            <a:r>
              <a:rPr lang="en-US" sz="2400" b="1" smtClean="0">
                <a:solidFill>
                  <a:srgbClr val="A50021"/>
                </a:solidFill>
              </a:rPr>
              <a:t>consistent with law</a:t>
            </a:r>
            <a:r>
              <a:rPr lang="en-US" sz="2400" b="1" smtClean="0"/>
              <a:t> &amp; within the limits of their authority.”</a:t>
            </a:r>
          </a:p>
          <a:p>
            <a:pPr algn="ctr">
              <a:lnSpc>
                <a:spcPct val="90000"/>
              </a:lnSpc>
              <a:spcBef>
                <a:spcPct val="0"/>
              </a:spcBef>
              <a:buFontTx/>
              <a:buNone/>
            </a:pPr>
            <a:endParaRPr lang="en-US" sz="2400" b="1" smtClean="0"/>
          </a:p>
          <a:p>
            <a:pPr algn="ctr">
              <a:lnSpc>
                <a:spcPct val="90000"/>
              </a:lnSpc>
              <a:spcBef>
                <a:spcPct val="0"/>
              </a:spcBef>
              <a:buFontTx/>
              <a:buNone/>
            </a:pPr>
            <a:endParaRPr lang="en-US" sz="2400" b="1" smtClean="0"/>
          </a:p>
          <a:p>
            <a:pPr>
              <a:buClr>
                <a:srgbClr val="A50021"/>
              </a:buClr>
              <a:buSzPct val="135000"/>
              <a:buFontTx/>
              <a:buNone/>
            </a:pPr>
            <a:endParaRPr lang="en-US" sz="2800" b="1" smtClean="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61235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235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762000" y="381000"/>
            <a:ext cx="7772400" cy="1143000"/>
          </a:xfrm>
        </p:spPr>
        <p:txBody>
          <a:bodyPr/>
          <a:lstStyle/>
          <a:p>
            <a:r>
              <a:rPr lang="en-US" sz="4000" b="1" smtClean="0"/>
              <a:t>DCAA Services -</a:t>
            </a:r>
            <a:br>
              <a:rPr lang="en-US" sz="4000" b="1" smtClean="0"/>
            </a:br>
            <a:r>
              <a:rPr lang="en-US" sz="4000" b="1" smtClean="0"/>
              <a:t> </a:t>
            </a:r>
            <a:r>
              <a:rPr lang="en-US" sz="4000" b="1" i="1" smtClean="0">
                <a:solidFill>
                  <a:schemeClr val="accent2"/>
                </a:solidFill>
              </a:rPr>
              <a:t>Preaward Surveys</a:t>
            </a:r>
          </a:p>
        </p:txBody>
      </p:sp>
      <p:sp>
        <p:nvSpPr>
          <p:cNvPr id="579586"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79587"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79588" name="Rectangle 5"/>
          <p:cNvSpPr>
            <a:spLocks noGrp="1" noChangeArrowheads="1"/>
          </p:cNvSpPr>
          <p:nvPr>
            <p:ph idx="1"/>
          </p:nvPr>
        </p:nvSpPr>
        <p:spPr>
          <a:xfrm>
            <a:off x="304800" y="1752600"/>
            <a:ext cx="8534400" cy="4800600"/>
          </a:xfrm>
        </p:spPr>
        <p:txBody>
          <a:bodyPr/>
          <a:lstStyle/>
          <a:p>
            <a:pPr>
              <a:spcAft>
                <a:spcPct val="40000"/>
              </a:spcAft>
              <a:buClr>
                <a:srgbClr val="A50021"/>
              </a:buClr>
              <a:buSzPct val="200000"/>
            </a:pPr>
            <a:r>
              <a:rPr lang="en-US" sz="2800" b="1" smtClean="0">
                <a:solidFill>
                  <a:schemeClr val="accent2"/>
                </a:solidFill>
              </a:rPr>
              <a:t>Financial Capability</a:t>
            </a:r>
            <a:r>
              <a:rPr lang="en-US" sz="2800" b="1" smtClean="0"/>
              <a:t> reviews (DCAA code 17600)</a:t>
            </a:r>
          </a:p>
          <a:p>
            <a:pPr>
              <a:spcAft>
                <a:spcPct val="40000"/>
              </a:spcAft>
              <a:buClr>
                <a:srgbClr val="A50021"/>
              </a:buClr>
              <a:buSzPct val="200000"/>
            </a:pPr>
            <a:r>
              <a:rPr lang="en-US" sz="2800" b="1" smtClean="0">
                <a:solidFill>
                  <a:schemeClr val="accent2"/>
                </a:solidFill>
              </a:rPr>
              <a:t>Accounting System</a:t>
            </a:r>
            <a:r>
              <a:rPr lang="en-US" sz="2800" b="1" smtClean="0"/>
              <a:t> reviews (DCAA code 17740)</a:t>
            </a:r>
          </a:p>
          <a:p>
            <a:pPr>
              <a:spcAft>
                <a:spcPct val="40000"/>
              </a:spcAft>
              <a:buClr>
                <a:srgbClr val="A50021"/>
              </a:buClr>
              <a:buSzPct val="200000"/>
            </a:pPr>
            <a:r>
              <a:rPr lang="en-US" sz="2800" b="1" smtClean="0"/>
              <a:t>Customer can request these reviews </a:t>
            </a:r>
            <a:r>
              <a:rPr lang="en-US" sz="2800" b="1" u="sng" smtClean="0">
                <a:solidFill>
                  <a:srgbClr val="A50021"/>
                </a:solidFill>
              </a:rPr>
              <a:t>BEFORE</a:t>
            </a:r>
            <a:r>
              <a:rPr lang="en-US" sz="2800" b="1" smtClean="0"/>
              <a:t> obtaining proposals from the contractors</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p:cBhvr>
                                        <p:cTn id="6" dur="2000" fill="hold"/>
                                        <p:tgtEl>
                                          <p:spTgt spid="61645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50"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1633" name="Rectangle 2"/>
          <p:cNvSpPr>
            <a:spLocks noGrp="1" noChangeArrowheads="1"/>
          </p:cNvSpPr>
          <p:nvPr>
            <p:ph type="title"/>
          </p:nvPr>
        </p:nvSpPr>
        <p:spPr>
          <a:xfrm>
            <a:off x="457200" y="533400"/>
            <a:ext cx="9448800" cy="1295400"/>
          </a:xfrm>
        </p:spPr>
        <p:txBody>
          <a:bodyPr/>
          <a:lstStyle/>
          <a:p>
            <a:r>
              <a:rPr lang="en-US" sz="4000" b="1" smtClean="0"/>
              <a:t>DCAA Services -</a:t>
            </a:r>
            <a:br>
              <a:rPr lang="en-US" sz="4000" b="1" smtClean="0"/>
            </a:br>
            <a:r>
              <a:rPr lang="en-US" sz="4000" b="1" smtClean="0"/>
              <a:t> </a:t>
            </a:r>
            <a:r>
              <a:rPr lang="en-US" sz="4000" b="1" i="1" smtClean="0">
                <a:solidFill>
                  <a:schemeClr val="accent2"/>
                </a:solidFill>
              </a:rPr>
              <a:t>Preaward Surveys</a:t>
            </a:r>
            <a:r>
              <a:rPr lang="en-US" sz="2800" b="1" smtClean="0"/>
              <a:t> – </a:t>
            </a:r>
            <a:r>
              <a:rPr lang="en-US" sz="2800" b="1" smtClean="0">
                <a:solidFill>
                  <a:schemeClr val="accent2"/>
                </a:solidFill>
              </a:rPr>
              <a:t>BEST PRACTICE</a:t>
            </a:r>
            <a:r>
              <a:rPr lang="en-US" sz="2800" b="1" smtClean="0"/>
              <a:t/>
            </a:r>
            <a:br>
              <a:rPr lang="en-US" sz="2800" b="1" smtClean="0"/>
            </a:br>
            <a:endParaRPr lang="en-US" sz="2800" b="1" smtClean="0"/>
          </a:p>
        </p:txBody>
      </p:sp>
      <p:sp>
        <p:nvSpPr>
          <p:cNvPr id="581634" name="Rectangle 3"/>
          <p:cNvSpPr>
            <a:spLocks noGrp="1" noChangeArrowheads="1"/>
          </p:cNvSpPr>
          <p:nvPr>
            <p:ph type="body" idx="1"/>
          </p:nvPr>
        </p:nvSpPr>
        <p:spPr>
          <a:xfrm>
            <a:off x="457200" y="1828800"/>
            <a:ext cx="8305800" cy="4572000"/>
          </a:xfrm>
        </p:spPr>
        <p:txBody>
          <a:bodyPr/>
          <a:lstStyle/>
          <a:p>
            <a:pPr>
              <a:lnSpc>
                <a:spcPct val="80000"/>
              </a:lnSpc>
              <a:buClr>
                <a:srgbClr val="A50021"/>
              </a:buClr>
              <a:buSzPct val="70000"/>
              <a:buFont typeface="Monotype Sorts" pitchFamily="2" charset="2"/>
              <a:buNone/>
            </a:pPr>
            <a:r>
              <a:rPr lang="en-US" b="1" smtClean="0"/>
              <a:t>Suggested sequence of steps during source selection:</a:t>
            </a:r>
          </a:p>
          <a:p>
            <a:pPr>
              <a:lnSpc>
                <a:spcPct val="80000"/>
              </a:lnSpc>
              <a:buClr>
                <a:srgbClr val="A50021"/>
              </a:buClr>
              <a:buSzPct val="70000"/>
              <a:buFont typeface="Monotype Sorts" pitchFamily="2" charset="2"/>
              <a:buChar char="l"/>
            </a:pPr>
            <a:r>
              <a:rPr lang="en-US" sz="2800" b="1" smtClean="0"/>
              <a:t>Prospective offerors who intend to bid indicate readiness for DCAA </a:t>
            </a:r>
            <a:r>
              <a:rPr lang="en-US" sz="2800" b="1" smtClean="0">
                <a:solidFill>
                  <a:srgbClr val="A50021"/>
                </a:solidFill>
              </a:rPr>
              <a:t>Accounting System and Financial Condition</a:t>
            </a:r>
            <a:r>
              <a:rPr lang="en-US" sz="2800" b="1" smtClean="0"/>
              <a:t> reviews </a:t>
            </a:r>
            <a:r>
              <a:rPr lang="en-US" sz="2800" b="1" u="sng" smtClean="0"/>
              <a:t>2-3 months prior</a:t>
            </a:r>
            <a:r>
              <a:rPr lang="en-US" sz="2800" b="1" smtClean="0"/>
              <a:t> to the date proposals will be due:</a:t>
            </a:r>
            <a:endParaRPr lang="en-US" sz="900" b="1" smtClean="0"/>
          </a:p>
          <a:p>
            <a:pPr lvl="1">
              <a:lnSpc>
                <a:spcPct val="80000"/>
              </a:lnSpc>
              <a:buClr>
                <a:srgbClr val="A50021"/>
              </a:buClr>
              <a:buSzPct val="70000"/>
              <a:buFont typeface="Monotype Sorts" pitchFamily="2" charset="2"/>
              <a:buNone/>
            </a:pPr>
            <a:endParaRPr lang="en-US" sz="2000" b="1" smtClean="0"/>
          </a:p>
          <a:p>
            <a:pPr>
              <a:lnSpc>
                <a:spcPct val="80000"/>
              </a:lnSpc>
              <a:buClr>
                <a:srgbClr val="A50021"/>
              </a:buClr>
              <a:buSzPct val="70000"/>
              <a:buFont typeface="Monotype Sorts" pitchFamily="2" charset="2"/>
              <a:buChar char="l"/>
            </a:pPr>
            <a:r>
              <a:rPr lang="en-US" sz="2800" b="1" smtClean="0"/>
              <a:t>DCAA/Contractor/PCO works to resolve findings</a:t>
            </a:r>
          </a:p>
          <a:p>
            <a:pPr>
              <a:lnSpc>
                <a:spcPct val="80000"/>
              </a:lnSpc>
              <a:buClr>
                <a:srgbClr val="A50021"/>
              </a:buClr>
              <a:buSzPct val="70000"/>
              <a:buFont typeface="Monotype Sorts" pitchFamily="2" charset="2"/>
              <a:buChar char="l"/>
            </a:pPr>
            <a:r>
              <a:rPr lang="en-US" sz="2800" b="1" smtClean="0"/>
              <a:t>Offerors subsequently submit proposals</a:t>
            </a:r>
          </a:p>
          <a:p>
            <a:pPr>
              <a:lnSpc>
                <a:spcPct val="80000"/>
              </a:lnSpc>
              <a:buClr>
                <a:srgbClr val="A50021"/>
              </a:buClr>
              <a:buSzPct val="70000"/>
              <a:buFont typeface="Monotype Sorts" pitchFamily="2" charset="2"/>
              <a:buChar char="l"/>
            </a:pPr>
            <a:r>
              <a:rPr lang="en-US" sz="2800" b="1" smtClean="0"/>
              <a:t>Customer evaluates price/cost &amp; documents Ktr responsibility</a:t>
            </a:r>
          </a:p>
        </p:txBody>
      </p:sp>
      <p:sp>
        <p:nvSpPr>
          <p:cNvPr id="581635" name="Line 4"/>
          <p:cNvSpPr>
            <a:spLocks noChangeShapeType="1"/>
          </p:cNvSpPr>
          <p:nvPr/>
        </p:nvSpPr>
        <p:spPr bwMode="auto">
          <a:xfrm>
            <a:off x="304800" y="1752600"/>
            <a:ext cx="8610600" cy="0"/>
          </a:xfrm>
          <a:prstGeom prst="line">
            <a:avLst/>
          </a:prstGeom>
          <a:noFill/>
          <a:ln w="57150">
            <a:solidFill>
              <a:schemeClr val="tx1"/>
            </a:solidFill>
            <a:round/>
            <a:headEnd/>
            <a:tailEnd/>
          </a:ln>
        </p:spPr>
        <p:txBody>
          <a:bodyPr wrap="none" anchor="ctr"/>
          <a:lstStyle/>
          <a:p>
            <a:endParaRPr lang="en-US"/>
          </a:p>
        </p:txBody>
      </p:sp>
      <p:sp>
        <p:nvSpPr>
          <p:cNvPr id="581636" name="Line 5"/>
          <p:cNvSpPr>
            <a:spLocks noChangeShapeType="1"/>
          </p:cNvSpPr>
          <p:nvPr/>
        </p:nvSpPr>
        <p:spPr bwMode="auto">
          <a:xfrm>
            <a:off x="304800" y="1676400"/>
            <a:ext cx="8610600" cy="0"/>
          </a:xfrm>
          <a:prstGeom prst="line">
            <a:avLst/>
          </a:prstGeom>
          <a:noFill/>
          <a:ln w="57150">
            <a:solidFill>
              <a:srgbClr val="FF0000"/>
            </a:solidFill>
            <a:round/>
            <a:headEnd/>
            <a:tailEnd/>
          </a:ln>
        </p:spPr>
        <p:txBody>
          <a:bodyPr wrap="none" anchor="ctr"/>
          <a:lstStyle/>
          <a:p>
            <a:endParaRPr lang="en-US"/>
          </a:p>
        </p:txBody>
      </p:sp>
    </p:spTree>
  </p:cSld>
  <p:clrMapOvr>
    <a:masterClrMapping/>
  </p:clrMapOvr>
  <p:transition>
    <p:cut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681" name="Rectangle 2"/>
          <p:cNvSpPr>
            <a:spLocks noGrp="1" noChangeArrowheads="1"/>
          </p:cNvSpPr>
          <p:nvPr>
            <p:ph type="title"/>
          </p:nvPr>
        </p:nvSpPr>
        <p:spPr>
          <a:xfrm>
            <a:off x="762000" y="381000"/>
            <a:ext cx="7772400" cy="1143000"/>
          </a:xfrm>
        </p:spPr>
        <p:txBody>
          <a:bodyPr/>
          <a:lstStyle/>
          <a:p>
            <a:r>
              <a:rPr lang="en-US" sz="4000" b="1" smtClean="0"/>
              <a:t>DCAA Services -</a:t>
            </a:r>
            <a:br>
              <a:rPr lang="en-US" sz="4000" b="1" smtClean="0"/>
            </a:br>
            <a:r>
              <a:rPr lang="en-US" sz="4000" b="1" smtClean="0"/>
              <a:t> </a:t>
            </a:r>
            <a:r>
              <a:rPr lang="en-US" sz="4000" b="1" i="1" smtClean="0">
                <a:solidFill>
                  <a:schemeClr val="accent2"/>
                </a:solidFill>
              </a:rPr>
              <a:t>Financial Condition/Capability</a:t>
            </a:r>
          </a:p>
        </p:txBody>
      </p:sp>
      <p:sp>
        <p:nvSpPr>
          <p:cNvPr id="583682"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83683"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83684" name="Rectangle 5"/>
          <p:cNvSpPr>
            <a:spLocks noGrp="1" noChangeArrowheads="1"/>
          </p:cNvSpPr>
          <p:nvPr>
            <p:ph idx="1"/>
          </p:nvPr>
        </p:nvSpPr>
        <p:spPr>
          <a:xfrm>
            <a:off x="304800" y="1752600"/>
            <a:ext cx="8534400" cy="4800600"/>
          </a:xfrm>
        </p:spPr>
        <p:txBody>
          <a:bodyPr/>
          <a:lstStyle/>
          <a:p>
            <a:pPr>
              <a:buClr>
                <a:srgbClr val="A50021"/>
              </a:buClr>
              <a:buSzPct val="200000"/>
            </a:pPr>
            <a:endParaRPr lang="en-US" sz="2400" b="1" smtClean="0"/>
          </a:p>
          <a:p>
            <a:pPr>
              <a:buClr>
                <a:srgbClr val="A50021"/>
              </a:buClr>
              <a:buSzPct val="200000"/>
            </a:pPr>
            <a:r>
              <a:rPr lang="en-US" sz="2400" b="1" smtClean="0"/>
              <a:t>Financial </a:t>
            </a:r>
            <a:r>
              <a:rPr lang="en-US" sz="2400" b="1" u="sng" smtClean="0">
                <a:solidFill>
                  <a:srgbClr val="A50021"/>
                </a:solidFill>
              </a:rPr>
              <a:t>Condition</a:t>
            </a:r>
            <a:r>
              <a:rPr lang="en-US" sz="2400" b="1" smtClean="0"/>
              <a:t> Risk Assessment – focuses on current  condition based on existing financial data, </a:t>
            </a:r>
            <a:r>
              <a:rPr lang="en-US" sz="2400" b="1" smtClean="0">
                <a:solidFill>
                  <a:srgbClr val="0000FF"/>
                </a:solidFill>
              </a:rPr>
              <a:t>past</a:t>
            </a:r>
            <a:r>
              <a:rPr lang="en-US" sz="2400" b="1" smtClean="0"/>
              <a:t> trends, ratios</a:t>
            </a:r>
          </a:p>
          <a:p>
            <a:pPr lvl="1">
              <a:buClr>
                <a:srgbClr val="A50021"/>
              </a:buClr>
              <a:buSzPct val="200000"/>
            </a:pPr>
            <a:r>
              <a:rPr lang="en-US" sz="2000" b="1" smtClean="0"/>
              <a:t> Performed </a:t>
            </a:r>
            <a:r>
              <a:rPr lang="en-US" sz="2000" b="1" smtClean="0">
                <a:solidFill>
                  <a:srgbClr val="A50021"/>
                </a:solidFill>
              </a:rPr>
              <a:t>annually</a:t>
            </a:r>
            <a:endParaRPr lang="en-US" sz="2000" b="1" smtClean="0"/>
          </a:p>
          <a:p>
            <a:pPr>
              <a:buClr>
                <a:srgbClr val="A50021"/>
              </a:buClr>
              <a:buSzPct val="200000"/>
            </a:pPr>
            <a:endParaRPr lang="en-US" sz="2400" b="1" smtClean="0"/>
          </a:p>
          <a:p>
            <a:pPr>
              <a:buClr>
                <a:srgbClr val="A50021"/>
              </a:buClr>
              <a:buSzPct val="200000"/>
            </a:pPr>
            <a:r>
              <a:rPr lang="en-US" sz="2400" b="1" smtClean="0"/>
              <a:t>Financial </a:t>
            </a:r>
            <a:r>
              <a:rPr lang="en-US" sz="2400" b="1" u="sng" smtClean="0">
                <a:solidFill>
                  <a:srgbClr val="A50021"/>
                </a:solidFill>
              </a:rPr>
              <a:t>Capability</a:t>
            </a:r>
            <a:r>
              <a:rPr lang="en-US" sz="2400" b="1" smtClean="0"/>
              <a:t> Audit – focuses on contractor’s </a:t>
            </a:r>
            <a:r>
              <a:rPr lang="en-US" sz="2400" b="1" smtClean="0">
                <a:solidFill>
                  <a:srgbClr val="0000FF"/>
                </a:solidFill>
              </a:rPr>
              <a:t>future</a:t>
            </a:r>
            <a:r>
              <a:rPr lang="en-US" sz="2400" b="1" smtClean="0"/>
              <a:t> capabilities to perform contracts based on projected business, future cash flows, lines of credit to sustain them, etc</a:t>
            </a:r>
          </a:p>
          <a:p>
            <a:pPr lvl="1">
              <a:spcAft>
                <a:spcPct val="40000"/>
              </a:spcAft>
              <a:buClr>
                <a:srgbClr val="A50021"/>
              </a:buClr>
              <a:buSzPct val="200000"/>
            </a:pPr>
            <a:r>
              <a:rPr lang="en-US" sz="2000" b="1" smtClean="0"/>
              <a:t> Performed if Financial Condition Risk Assessment </a:t>
            </a:r>
            <a:r>
              <a:rPr lang="en-US" sz="2000" b="1" smtClean="0">
                <a:solidFill>
                  <a:srgbClr val="A50021"/>
                </a:solidFill>
              </a:rPr>
              <a:t>reveals problems</a:t>
            </a:r>
          </a:p>
          <a:p>
            <a:pPr>
              <a:buClr>
                <a:srgbClr val="A50021"/>
              </a:buClr>
              <a:buSzPct val="200000"/>
            </a:pPr>
            <a:endParaRPr lang="en-US" sz="2200" b="1"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8738" name="Text Box 2"/>
          <p:cNvSpPr txBox="1">
            <a:spLocks noChangeArrowheads="1"/>
          </p:cNvSpPr>
          <p:nvPr/>
        </p:nvSpPr>
        <p:spPr bwMode="auto">
          <a:xfrm>
            <a:off x="533400" y="838200"/>
            <a:ext cx="4114800" cy="685800"/>
          </a:xfrm>
          <a:prstGeom prst="rect">
            <a:avLst/>
          </a:prstGeom>
          <a:noFill/>
          <a:ln w="9525">
            <a:noFill/>
            <a:miter lim="800000"/>
            <a:headEnd/>
            <a:tailEnd/>
          </a:ln>
        </p:spPr>
        <p:txBody>
          <a:bodyPr/>
          <a:lstStyle/>
          <a:p>
            <a:pPr algn="ctr" eaLnBrk="0" hangingPunct="0"/>
            <a:r>
              <a:rPr lang="en-US" b="1">
                <a:solidFill>
                  <a:srgbClr val="008000"/>
                </a:solidFill>
                <a:latin typeface="Arial" charset="0"/>
              </a:rPr>
              <a:t>FINANCIAL CONDITION</a:t>
            </a:r>
          </a:p>
          <a:p>
            <a:pPr algn="ctr" eaLnBrk="0" hangingPunct="0"/>
            <a:r>
              <a:rPr lang="en-US" sz="1000">
                <a:solidFill>
                  <a:srgbClr val="008000"/>
                </a:solidFill>
                <a:latin typeface="Arial" charset="0"/>
              </a:rPr>
              <a:t>Historical data which represents a snapshot at a point in time.</a:t>
            </a:r>
            <a:endParaRPr lang="en-US" sz="1100">
              <a:latin typeface="Arial" charset="0"/>
            </a:endParaRPr>
          </a:p>
        </p:txBody>
      </p:sp>
      <p:sp>
        <p:nvSpPr>
          <p:cNvPr id="628739" name="Text Box 3"/>
          <p:cNvSpPr txBox="1">
            <a:spLocks noChangeArrowheads="1"/>
          </p:cNvSpPr>
          <p:nvPr/>
        </p:nvSpPr>
        <p:spPr bwMode="auto">
          <a:xfrm>
            <a:off x="4495800" y="838200"/>
            <a:ext cx="4191000" cy="652463"/>
          </a:xfrm>
          <a:prstGeom prst="rect">
            <a:avLst/>
          </a:prstGeom>
          <a:noFill/>
          <a:ln w="9525">
            <a:noFill/>
            <a:miter lim="800000"/>
            <a:headEnd/>
            <a:tailEnd/>
          </a:ln>
        </p:spPr>
        <p:txBody>
          <a:bodyPr/>
          <a:lstStyle/>
          <a:p>
            <a:pPr algn="ctr" eaLnBrk="0" hangingPunct="0"/>
            <a:r>
              <a:rPr lang="en-US" b="1">
                <a:solidFill>
                  <a:srgbClr val="0000FF"/>
                </a:solidFill>
                <a:latin typeface="Arial" charset="0"/>
              </a:rPr>
              <a:t>FINANCIAL CAPABILITY</a:t>
            </a:r>
          </a:p>
          <a:p>
            <a:pPr algn="ctr" eaLnBrk="0" hangingPunct="0"/>
            <a:r>
              <a:rPr lang="en-US" sz="1000">
                <a:solidFill>
                  <a:srgbClr val="0000FF"/>
                </a:solidFill>
                <a:latin typeface="Arial" charset="0"/>
              </a:rPr>
              <a:t>Prospective data based on current and near term.</a:t>
            </a:r>
            <a:endParaRPr lang="en-US" sz="1200">
              <a:solidFill>
                <a:srgbClr val="0000FF"/>
              </a:solidFill>
              <a:latin typeface="Arial" charset="0"/>
            </a:endParaRPr>
          </a:p>
        </p:txBody>
      </p:sp>
      <p:sp>
        <p:nvSpPr>
          <p:cNvPr id="628758" name="Text Box 4"/>
          <p:cNvSpPr txBox="1">
            <a:spLocks noChangeArrowheads="1"/>
          </p:cNvSpPr>
          <p:nvPr/>
        </p:nvSpPr>
        <p:spPr bwMode="auto">
          <a:xfrm>
            <a:off x="457200" y="5410200"/>
            <a:ext cx="2895600" cy="457200"/>
          </a:xfrm>
          <a:prstGeom prst="rect">
            <a:avLst/>
          </a:prstGeom>
          <a:noFill/>
          <a:ln w="9525">
            <a:noFill/>
            <a:miter lim="800000"/>
            <a:headEnd/>
            <a:tailEnd/>
          </a:ln>
        </p:spPr>
        <p:txBody>
          <a:bodyPr/>
          <a:lstStyle/>
          <a:p>
            <a:pPr algn="ctr" eaLnBrk="0" hangingPunct="0"/>
            <a:r>
              <a:rPr lang="en-US" sz="1400" b="1">
                <a:solidFill>
                  <a:srgbClr val="008000"/>
                </a:solidFill>
                <a:latin typeface="Arial" charset="0"/>
              </a:rPr>
              <a:t>FINANCIAL CONDITION </a:t>
            </a:r>
          </a:p>
          <a:p>
            <a:pPr algn="ctr" eaLnBrk="0" hangingPunct="0"/>
            <a:r>
              <a:rPr lang="en-US" sz="1400" b="1">
                <a:solidFill>
                  <a:srgbClr val="008000"/>
                </a:solidFill>
                <a:latin typeface="Arial" charset="0"/>
              </a:rPr>
              <a:t>RISK ASSESSMENT ONLY</a:t>
            </a:r>
          </a:p>
        </p:txBody>
      </p:sp>
      <p:sp>
        <p:nvSpPr>
          <p:cNvPr id="628759" name="Text Box 5"/>
          <p:cNvSpPr txBox="1">
            <a:spLocks noChangeArrowheads="1"/>
          </p:cNvSpPr>
          <p:nvPr/>
        </p:nvSpPr>
        <p:spPr bwMode="auto">
          <a:xfrm>
            <a:off x="5257800" y="5943600"/>
            <a:ext cx="3505200" cy="304800"/>
          </a:xfrm>
          <a:prstGeom prst="rect">
            <a:avLst/>
          </a:prstGeom>
          <a:noFill/>
          <a:ln w="9525">
            <a:noFill/>
            <a:miter lim="800000"/>
            <a:headEnd/>
            <a:tailEnd/>
          </a:ln>
        </p:spPr>
        <p:txBody>
          <a:bodyPr/>
          <a:lstStyle/>
          <a:p>
            <a:pPr eaLnBrk="0" hangingPunct="0"/>
            <a:r>
              <a:rPr lang="en-US" sz="1600" b="1">
                <a:solidFill>
                  <a:srgbClr val="0000FF"/>
                </a:solidFill>
                <a:latin typeface="Arial" charset="0"/>
              </a:rPr>
              <a:t>FINANCIAL CAPABILITY AUDIT</a:t>
            </a:r>
          </a:p>
        </p:txBody>
      </p:sp>
      <p:sp>
        <p:nvSpPr>
          <p:cNvPr id="628760" name="Text Box 6"/>
          <p:cNvSpPr txBox="1">
            <a:spLocks noChangeArrowheads="1"/>
          </p:cNvSpPr>
          <p:nvPr/>
        </p:nvSpPr>
        <p:spPr bwMode="auto">
          <a:xfrm>
            <a:off x="685800" y="5867400"/>
            <a:ext cx="3048000" cy="533400"/>
          </a:xfrm>
          <a:prstGeom prst="rect">
            <a:avLst/>
          </a:prstGeom>
          <a:noFill/>
          <a:ln w="9525">
            <a:noFill/>
            <a:miter lim="800000"/>
            <a:headEnd/>
            <a:tailEnd/>
          </a:ln>
        </p:spPr>
        <p:txBody>
          <a:bodyPr/>
          <a:lstStyle/>
          <a:p>
            <a:pPr algn="ctr" eaLnBrk="0" hangingPunct="0"/>
            <a:r>
              <a:rPr lang="en-US" sz="1600" b="1">
                <a:solidFill>
                  <a:srgbClr val="008000"/>
                </a:solidFill>
                <a:latin typeface="Arial" charset="0"/>
              </a:rPr>
              <a:t>NO AUDIT OPINION</a:t>
            </a:r>
            <a:endParaRPr lang="en-US" b="1">
              <a:solidFill>
                <a:srgbClr val="008000"/>
              </a:solidFill>
              <a:latin typeface="Arial" charset="0"/>
            </a:endParaRPr>
          </a:p>
        </p:txBody>
      </p:sp>
      <p:sp>
        <p:nvSpPr>
          <p:cNvPr id="628761" name="Text Box 7"/>
          <p:cNvSpPr txBox="1">
            <a:spLocks noChangeArrowheads="1"/>
          </p:cNvSpPr>
          <p:nvPr/>
        </p:nvSpPr>
        <p:spPr bwMode="auto">
          <a:xfrm>
            <a:off x="4800600" y="6324600"/>
            <a:ext cx="3733800" cy="381000"/>
          </a:xfrm>
          <a:prstGeom prst="rect">
            <a:avLst/>
          </a:prstGeom>
          <a:noFill/>
          <a:ln w="9525">
            <a:noFill/>
            <a:miter lim="800000"/>
            <a:headEnd/>
            <a:tailEnd/>
          </a:ln>
        </p:spPr>
        <p:txBody>
          <a:bodyPr/>
          <a:lstStyle/>
          <a:p>
            <a:pPr algn="ctr" eaLnBrk="0" hangingPunct="0">
              <a:lnSpc>
                <a:spcPct val="90000"/>
              </a:lnSpc>
            </a:pPr>
            <a:r>
              <a:rPr lang="en-US" sz="1600" b="1">
                <a:solidFill>
                  <a:srgbClr val="0000FF"/>
                </a:solidFill>
                <a:latin typeface="Arial" charset="0"/>
              </a:rPr>
              <a:t>AUDIT OPINION based both on Risk Assessment and Audit Procedures</a:t>
            </a:r>
            <a:r>
              <a:rPr lang="en-US" sz="1800" b="1">
                <a:solidFill>
                  <a:srgbClr val="0000FF"/>
                </a:solidFill>
                <a:latin typeface="Arial" charset="0"/>
              </a:rPr>
              <a:t> </a:t>
            </a:r>
          </a:p>
          <a:p>
            <a:pPr eaLnBrk="0" hangingPunct="0"/>
            <a:r>
              <a:rPr lang="en-US" sz="1200" b="1">
                <a:latin typeface="Arial" charset="0"/>
              </a:rPr>
              <a:t>  </a:t>
            </a:r>
          </a:p>
        </p:txBody>
      </p:sp>
      <p:sp>
        <p:nvSpPr>
          <p:cNvPr id="628762" name="Line 8"/>
          <p:cNvSpPr>
            <a:spLocks noChangeShapeType="1"/>
          </p:cNvSpPr>
          <p:nvPr/>
        </p:nvSpPr>
        <p:spPr bwMode="auto">
          <a:xfrm flipV="1">
            <a:off x="762000" y="6324600"/>
            <a:ext cx="7772400" cy="0"/>
          </a:xfrm>
          <a:prstGeom prst="line">
            <a:avLst/>
          </a:prstGeom>
          <a:noFill/>
          <a:ln w="38100">
            <a:solidFill>
              <a:srgbClr val="0000FF"/>
            </a:solidFill>
            <a:round/>
            <a:headEnd type="oval" w="sm" len="sm"/>
            <a:tailEnd type="oval" w="sm" len="sm"/>
          </a:ln>
        </p:spPr>
        <p:txBody>
          <a:bodyPr/>
          <a:lstStyle/>
          <a:p>
            <a:endParaRPr lang="en-US"/>
          </a:p>
        </p:txBody>
      </p:sp>
      <p:sp>
        <p:nvSpPr>
          <p:cNvPr id="628763" name="Text Box 9"/>
          <p:cNvSpPr txBox="1">
            <a:spLocks noChangeArrowheads="1"/>
          </p:cNvSpPr>
          <p:nvPr/>
        </p:nvSpPr>
        <p:spPr bwMode="auto">
          <a:xfrm>
            <a:off x="1600200" y="1676400"/>
            <a:ext cx="914400" cy="274638"/>
          </a:xfrm>
          <a:prstGeom prst="rect">
            <a:avLst/>
          </a:prstGeom>
          <a:noFill/>
          <a:ln w="9525">
            <a:noFill/>
            <a:miter lim="800000"/>
            <a:headEnd/>
            <a:tailEnd/>
          </a:ln>
        </p:spPr>
        <p:txBody>
          <a:bodyPr/>
          <a:lstStyle/>
          <a:p>
            <a:pPr eaLnBrk="0" hangingPunct="0"/>
            <a:r>
              <a:rPr lang="en-US" sz="1800" b="1">
                <a:solidFill>
                  <a:srgbClr val="008000"/>
                </a:solidFill>
              </a:rPr>
              <a:t>PAST</a:t>
            </a:r>
            <a:endParaRPr lang="en-US" sz="800" b="1">
              <a:solidFill>
                <a:srgbClr val="008000"/>
              </a:solidFill>
            </a:endParaRPr>
          </a:p>
        </p:txBody>
      </p:sp>
      <p:sp>
        <p:nvSpPr>
          <p:cNvPr id="628764" name="Text Box 10"/>
          <p:cNvSpPr txBox="1">
            <a:spLocks noChangeArrowheads="1"/>
          </p:cNvSpPr>
          <p:nvPr/>
        </p:nvSpPr>
        <p:spPr bwMode="auto">
          <a:xfrm>
            <a:off x="6096000" y="1676400"/>
            <a:ext cx="1371600" cy="274638"/>
          </a:xfrm>
          <a:prstGeom prst="rect">
            <a:avLst/>
          </a:prstGeom>
          <a:noFill/>
          <a:ln w="9525">
            <a:noFill/>
            <a:miter lim="800000"/>
            <a:headEnd/>
            <a:tailEnd/>
          </a:ln>
        </p:spPr>
        <p:txBody>
          <a:bodyPr/>
          <a:lstStyle/>
          <a:p>
            <a:pPr eaLnBrk="0" hangingPunct="0"/>
            <a:r>
              <a:rPr lang="en-US" sz="1800" b="1">
                <a:solidFill>
                  <a:srgbClr val="0000FF"/>
                </a:solidFill>
              </a:rPr>
              <a:t>FUTURE</a:t>
            </a:r>
          </a:p>
        </p:txBody>
      </p:sp>
      <p:sp>
        <p:nvSpPr>
          <p:cNvPr id="628747" name="Text Box 11"/>
          <p:cNvSpPr txBox="1">
            <a:spLocks noChangeArrowheads="1"/>
          </p:cNvSpPr>
          <p:nvPr/>
        </p:nvSpPr>
        <p:spPr bwMode="auto">
          <a:xfrm>
            <a:off x="228600" y="0"/>
            <a:ext cx="8686800" cy="868363"/>
          </a:xfrm>
          <a:prstGeom prst="rect">
            <a:avLst/>
          </a:prstGeom>
          <a:noFill/>
          <a:ln w="9525">
            <a:noFill/>
            <a:miter lim="800000"/>
            <a:headEnd/>
            <a:tailEnd/>
          </a:ln>
          <a:effectLst/>
        </p:spPr>
        <p:txBody>
          <a:bodyPr tIns="91440">
            <a:spAutoFit/>
          </a:bodyPr>
          <a:lstStyle/>
          <a:p>
            <a:pPr algn="ctr" eaLnBrk="0" hangingPunct="0">
              <a:defRPr/>
            </a:pPr>
            <a:r>
              <a:rPr lang="en-US" b="1">
                <a:effectLst>
                  <a:outerShdw blurRad="38100" dist="38100" dir="2700000" algn="tl">
                    <a:srgbClr val="C0C0C0"/>
                  </a:outerShdw>
                </a:effectLst>
                <a:latin typeface="Arial" charset="0"/>
                <a:cs typeface="+mn-cs"/>
              </a:rPr>
              <a:t>DETAILED RISK ASSESSMENT AND AUDIT SUMMARY OF POTENTIAL CONSIDERATIONS</a:t>
            </a:r>
            <a:endParaRPr lang="en-US">
              <a:latin typeface="Arial" charset="0"/>
              <a:cs typeface="+mn-cs"/>
            </a:endParaRPr>
          </a:p>
        </p:txBody>
      </p:sp>
      <p:sp>
        <p:nvSpPr>
          <p:cNvPr id="628766" name="Line 12"/>
          <p:cNvSpPr>
            <a:spLocks noChangeShapeType="1"/>
          </p:cNvSpPr>
          <p:nvPr/>
        </p:nvSpPr>
        <p:spPr bwMode="auto">
          <a:xfrm>
            <a:off x="762000" y="1447800"/>
            <a:ext cx="3657600" cy="0"/>
          </a:xfrm>
          <a:prstGeom prst="line">
            <a:avLst/>
          </a:prstGeom>
          <a:noFill/>
          <a:ln w="38100">
            <a:solidFill>
              <a:srgbClr val="339966"/>
            </a:solidFill>
            <a:round/>
            <a:headEnd type="oval" w="sm" len="sm"/>
            <a:tailEnd type="oval" w="sm" len="sm"/>
          </a:ln>
        </p:spPr>
        <p:txBody>
          <a:bodyPr/>
          <a:lstStyle/>
          <a:p>
            <a:endParaRPr lang="en-US"/>
          </a:p>
        </p:txBody>
      </p:sp>
      <p:sp>
        <p:nvSpPr>
          <p:cNvPr id="628767" name="Line 13"/>
          <p:cNvSpPr>
            <a:spLocks noChangeShapeType="1"/>
          </p:cNvSpPr>
          <p:nvPr/>
        </p:nvSpPr>
        <p:spPr bwMode="auto">
          <a:xfrm>
            <a:off x="4648200" y="1447800"/>
            <a:ext cx="3810000" cy="0"/>
          </a:xfrm>
          <a:prstGeom prst="line">
            <a:avLst/>
          </a:prstGeom>
          <a:noFill/>
          <a:ln w="38100">
            <a:solidFill>
              <a:srgbClr val="0000FF"/>
            </a:solidFill>
            <a:round/>
            <a:headEnd type="oval" w="sm" len="sm"/>
            <a:tailEnd type="oval" w="sm" len="sm"/>
          </a:ln>
        </p:spPr>
        <p:txBody>
          <a:bodyPr/>
          <a:lstStyle/>
          <a:p>
            <a:endParaRPr lang="en-US"/>
          </a:p>
        </p:txBody>
      </p:sp>
      <p:sp>
        <p:nvSpPr>
          <p:cNvPr id="628768" name="Line 14"/>
          <p:cNvSpPr>
            <a:spLocks noChangeShapeType="1"/>
          </p:cNvSpPr>
          <p:nvPr/>
        </p:nvSpPr>
        <p:spPr bwMode="auto">
          <a:xfrm>
            <a:off x="762000" y="6172200"/>
            <a:ext cx="3657600" cy="0"/>
          </a:xfrm>
          <a:prstGeom prst="line">
            <a:avLst/>
          </a:prstGeom>
          <a:noFill/>
          <a:ln w="38100">
            <a:solidFill>
              <a:srgbClr val="339966"/>
            </a:solidFill>
            <a:round/>
            <a:headEnd type="oval" w="sm" len="sm"/>
            <a:tailEnd type="oval" w="sm" len="sm"/>
          </a:ln>
        </p:spPr>
        <p:txBody>
          <a:bodyPr/>
          <a:lstStyle/>
          <a:p>
            <a:endParaRPr lang="en-US"/>
          </a:p>
        </p:txBody>
      </p:sp>
      <p:sp>
        <p:nvSpPr>
          <p:cNvPr id="628769" name="Rectangle 1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pPr eaLnBrk="0" hangingPunct="0"/>
            <a:endParaRPr lang="en-US" sz="1800"/>
          </a:p>
        </p:txBody>
      </p:sp>
      <p:graphicFrame>
        <p:nvGraphicFramePr>
          <p:cNvPr id="628752" name="Object 16"/>
          <p:cNvGraphicFramePr>
            <a:graphicFrameLocks noGrp="1" noChangeAspect="1"/>
          </p:cNvGraphicFramePr>
          <p:nvPr>
            <p:ph/>
          </p:nvPr>
        </p:nvGraphicFramePr>
        <p:xfrm>
          <a:off x="1752600" y="1219200"/>
          <a:ext cx="5600700" cy="4762500"/>
        </p:xfrm>
        <a:graphic>
          <a:graphicData uri="http://schemas.openxmlformats.org/presentationml/2006/ole">
            <mc:AlternateContent xmlns:mc="http://schemas.openxmlformats.org/markup-compatibility/2006">
              <mc:Choice xmlns:v="urn:schemas-microsoft-com:vml" Requires="v">
                <p:oleObj spid="_x0000_s628756" name="Chart" r:id="rId4" imgW="6057961" imgH="5151120" progId="MSGraph.Chart.8">
                  <p:embed/>
                </p:oleObj>
              </mc:Choice>
              <mc:Fallback>
                <p:oleObj name="Chart" r:id="rId4" imgW="6057961" imgH="5151120" progId="MSGraph.Chart.8">
                  <p:embed/>
                  <p:pic>
                    <p:nvPicPr>
                      <p:cNvPr id="0"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219200"/>
                        <a:ext cx="5600700" cy="476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8770" name="Rectangle 17"/>
          <p:cNvSpPr>
            <a:spLocks noChangeArrowheads="1"/>
          </p:cNvSpPr>
          <p:nvPr/>
        </p:nvSpPr>
        <p:spPr bwMode="auto">
          <a:xfrm>
            <a:off x="0" y="849313"/>
            <a:ext cx="9144000" cy="0"/>
          </a:xfrm>
          <a:prstGeom prst="rect">
            <a:avLst/>
          </a:prstGeom>
          <a:noFill/>
          <a:ln w="9525" algn="ctr">
            <a:noFill/>
            <a:miter lim="800000"/>
            <a:headEnd/>
            <a:tailEnd/>
          </a:ln>
        </p:spPr>
        <p:txBody>
          <a:bodyPr wrap="none" anchor="ctr">
            <a:spAutoFit/>
          </a:bodyPr>
          <a:lstStyle/>
          <a:p>
            <a:pPr eaLnBrk="0" hangingPunct="0"/>
            <a:endParaRPr lang="en-US" sz="1800"/>
          </a:p>
        </p:txBody>
      </p:sp>
      <p:graphicFrame>
        <p:nvGraphicFramePr>
          <p:cNvPr id="628754" name="Object 18"/>
          <p:cNvGraphicFramePr>
            <a:graphicFrameLocks noChangeAspect="1"/>
          </p:cNvGraphicFramePr>
          <p:nvPr/>
        </p:nvGraphicFramePr>
        <p:xfrm>
          <a:off x="2590800" y="1143000"/>
          <a:ext cx="6049963" cy="5159375"/>
        </p:xfrm>
        <a:graphic>
          <a:graphicData uri="http://schemas.openxmlformats.org/presentationml/2006/ole">
            <mc:AlternateContent xmlns:mc="http://schemas.openxmlformats.org/markup-compatibility/2006">
              <mc:Choice xmlns:v="urn:schemas-microsoft-com:vml" Requires="v">
                <p:oleObj spid="_x0000_s628757" name="Chart" r:id="rId6" imgW="6057961" imgH="5151120" progId="MSGraph.Chart.8">
                  <p:embed/>
                </p:oleObj>
              </mc:Choice>
              <mc:Fallback>
                <p:oleObj name="Chart" r:id="rId6" imgW="6057961" imgH="5151120" progId="MSGraph.Chart.8">
                  <p:embed/>
                  <p:pic>
                    <p:nvPicPr>
                      <p:cNvPr id="0" name="Picture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1143000"/>
                        <a:ext cx="6049963" cy="5159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8755" name="Object 19"/>
          <p:cNvGraphicFramePr>
            <a:graphicFrameLocks noChangeAspect="1"/>
          </p:cNvGraphicFramePr>
          <p:nvPr/>
        </p:nvGraphicFramePr>
        <p:xfrm>
          <a:off x="1295400" y="1143000"/>
          <a:ext cx="6049963" cy="5160963"/>
        </p:xfrm>
        <a:graphic>
          <a:graphicData uri="http://schemas.openxmlformats.org/presentationml/2006/ole">
            <mc:AlternateContent xmlns:mc="http://schemas.openxmlformats.org/markup-compatibility/2006">
              <mc:Choice xmlns:v="urn:schemas-microsoft-com:vml" Requires="v">
                <p:oleObj spid="_x0000_s628758" name="Chart" r:id="rId8" imgW="6057946" imgH="5153117" progId="MSGraph.Chart.8">
                  <p:embed/>
                </p:oleObj>
              </mc:Choice>
              <mc:Fallback>
                <p:oleObj name="Chart" r:id="rId8" imgW="6057946" imgH="5153117" progId="MSGraph.Chart.8">
                  <p:embed/>
                  <p:pic>
                    <p:nvPicPr>
                      <p:cNvPr id="0"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1143000"/>
                        <a:ext cx="6049963" cy="5160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8771" name="Line 20"/>
          <p:cNvSpPr>
            <a:spLocks noChangeShapeType="1"/>
          </p:cNvSpPr>
          <p:nvPr/>
        </p:nvSpPr>
        <p:spPr bwMode="auto">
          <a:xfrm flipH="1">
            <a:off x="4495800" y="838200"/>
            <a:ext cx="28575" cy="5715000"/>
          </a:xfrm>
          <a:prstGeom prst="line">
            <a:avLst/>
          </a:prstGeom>
          <a:noFill/>
          <a:ln w="50800">
            <a:solidFill>
              <a:srgbClr val="FF0000"/>
            </a:solidFill>
            <a:round/>
            <a:headEnd type="none" w="sm" len="sm"/>
            <a:tailEnd type="none" w="sm" len="sm"/>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8739"/>
                                        </p:tgtEl>
                                        <p:attrNameLst>
                                          <p:attrName>style.visibility</p:attrName>
                                        </p:attrNameLst>
                                      </p:cBhvr>
                                      <p:to>
                                        <p:strVal val="visible"/>
                                      </p:to>
                                    </p:set>
                                    <p:anim calcmode="lin" valueType="num">
                                      <p:cBhvr additive="base">
                                        <p:cTn id="7" dur="500" fill="hold"/>
                                        <p:tgtEl>
                                          <p:spTgt spid="628739"/>
                                        </p:tgtEl>
                                        <p:attrNameLst>
                                          <p:attrName>ppt_x</p:attrName>
                                        </p:attrNameLst>
                                      </p:cBhvr>
                                      <p:tavLst>
                                        <p:tav tm="0">
                                          <p:val>
                                            <p:strVal val="0-#ppt_w/2"/>
                                          </p:val>
                                        </p:tav>
                                        <p:tav tm="100000">
                                          <p:val>
                                            <p:strVal val="#ppt_x"/>
                                          </p:val>
                                        </p:tav>
                                      </p:tavLst>
                                    </p:anim>
                                    <p:anim calcmode="lin" valueType="num">
                                      <p:cBhvr additive="base">
                                        <p:cTn id="8" dur="500" fill="hold"/>
                                        <p:tgtEl>
                                          <p:spTgt spid="62873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8738"/>
                                        </p:tgtEl>
                                        <p:attrNameLst>
                                          <p:attrName>style.visibility</p:attrName>
                                        </p:attrNameLst>
                                      </p:cBhvr>
                                      <p:to>
                                        <p:strVal val="visible"/>
                                      </p:to>
                                    </p:set>
                                    <p:anim calcmode="lin" valueType="num">
                                      <p:cBhvr additive="base">
                                        <p:cTn id="13" dur="500" fill="hold"/>
                                        <p:tgtEl>
                                          <p:spTgt spid="628738"/>
                                        </p:tgtEl>
                                        <p:attrNameLst>
                                          <p:attrName>ppt_x</p:attrName>
                                        </p:attrNameLst>
                                      </p:cBhvr>
                                      <p:tavLst>
                                        <p:tav tm="0">
                                          <p:val>
                                            <p:strVal val="0-#ppt_w/2"/>
                                          </p:val>
                                        </p:tav>
                                        <p:tav tm="100000">
                                          <p:val>
                                            <p:strVal val="#ppt_x"/>
                                          </p:val>
                                        </p:tav>
                                      </p:tavLst>
                                    </p:anim>
                                    <p:anim calcmode="lin" valueType="num">
                                      <p:cBhvr additive="base">
                                        <p:cTn id="14" dur="500" fill="hold"/>
                                        <p:tgtEl>
                                          <p:spTgt spid="6287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38" grpId="0" autoUpdateAnimBg="0"/>
      <p:bldP spid="628739"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0785" name="Rectangle 2"/>
          <p:cNvSpPr>
            <a:spLocks noGrp="1" noChangeArrowheads="1"/>
          </p:cNvSpPr>
          <p:nvPr>
            <p:ph type="title"/>
          </p:nvPr>
        </p:nvSpPr>
        <p:spPr>
          <a:xfrm>
            <a:off x="762000" y="381000"/>
            <a:ext cx="7772400" cy="1143000"/>
          </a:xfrm>
        </p:spPr>
        <p:txBody>
          <a:bodyPr/>
          <a:lstStyle/>
          <a:p>
            <a:r>
              <a:rPr lang="en-US" sz="4000" b="1" smtClean="0"/>
              <a:t>RFP Items to Request -</a:t>
            </a:r>
            <a:br>
              <a:rPr lang="en-US" sz="4000" b="1" smtClean="0"/>
            </a:br>
            <a:r>
              <a:rPr lang="en-US" sz="4000" b="1" smtClean="0"/>
              <a:t> </a:t>
            </a:r>
            <a:r>
              <a:rPr lang="en-US" sz="4000" b="1" i="1" smtClean="0">
                <a:solidFill>
                  <a:schemeClr val="accent2"/>
                </a:solidFill>
              </a:rPr>
              <a:t>Financial Condition</a:t>
            </a:r>
          </a:p>
        </p:txBody>
      </p:sp>
      <p:sp>
        <p:nvSpPr>
          <p:cNvPr id="630786"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630787"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630788" name="Rectangle 5"/>
          <p:cNvSpPr>
            <a:spLocks noGrp="1" noChangeArrowheads="1"/>
          </p:cNvSpPr>
          <p:nvPr>
            <p:ph idx="1"/>
          </p:nvPr>
        </p:nvSpPr>
        <p:spPr>
          <a:xfrm>
            <a:off x="304800" y="1752600"/>
            <a:ext cx="8534400" cy="4800600"/>
          </a:xfrm>
        </p:spPr>
        <p:txBody>
          <a:bodyPr/>
          <a:lstStyle/>
          <a:p>
            <a:pPr>
              <a:buClr>
                <a:srgbClr val="A50021"/>
              </a:buClr>
              <a:buSzPct val="200000"/>
              <a:buFontTx/>
              <a:buNone/>
            </a:pPr>
            <a:r>
              <a:rPr lang="en-US" sz="2400" b="1" smtClean="0"/>
              <a:t>At a minimum RFP should request offerors:</a:t>
            </a:r>
          </a:p>
          <a:p>
            <a:pPr>
              <a:buClr>
                <a:srgbClr val="A50021"/>
              </a:buClr>
              <a:buSzPct val="200000"/>
            </a:pPr>
            <a:r>
              <a:rPr lang="en-US" sz="2400" b="1" smtClean="0"/>
              <a:t>Identify significant </a:t>
            </a:r>
            <a:r>
              <a:rPr lang="en-US" sz="2400" b="1" u="sng" smtClean="0">
                <a:solidFill>
                  <a:srgbClr val="A50021"/>
                </a:solidFill>
              </a:rPr>
              <a:t>related parties</a:t>
            </a:r>
            <a:r>
              <a:rPr lang="en-US" sz="2400" b="1" smtClean="0"/>
              <a:t> / extent of parent control</a:t>
            </a:r>
          </a:p>
          <a:p>
            <a:pPr lvl="1">
              <a:spcBef>
                <a:spcPct val="0"/>
              </a:spcBef>
              <a:buClr>
                <a:srgbClr val="A50021"/>
              </a:buClr>
              <a:buSzPct val="160000"/>
            </a:pPr>
            <a:r>
              <a:rPr lang="en-US" sz="2200" b="1" smtClean="0"/>
              <a:t>Request financial data for </a:t>
            </a:r>
            <a:r>
              <a:rPr lang="en-US" sz="2400" b="1" u="sng" smtClean="0">
                <a:solidFill>
                  <a:srgbClr val="A50021"/>
                </a:solidFill>
              </a:rPr>
              <a:t>Parent</a:t>
            </a:r>
            <a:r>
              <a:rPr lang="en-US" sz="2200" b="1" u="sng" smtClean="0"/>
              <a:t> </a:t>
            </a:r>
            <a:r>
              <a:rPr lang="en-US" sz="2200" b="1" smtClean="0"/>
              <a:t>co. if they control cash/credit</a:t>
            </a:r>
          </a:p>
          <a:p>
            <a:pPr lvl="1">
              <a:spcBef>
                <a:spcPct val="0"/>
              </a:spcBef>
              <a:buClr>
                <a:srgbClr val="A50021"/>
              </a:buClr>
              <a:buSzPct val="160000"/>
            </a:pPr>
            <a:r>
              <a:rPr lang="en-US" sz="2200" b="1" smtClean="0"/>
              <a:t>Suggest </a:t>
            </a:r>
            <a:r>
              <a:rPr lang="en-US" sz="2200" b="1" u="sng" smtClean="0">
                <a:solidFill>
                  <a:srgbClr val="A50021"/>
                </a:solidFill>
              </a:rPr>
              <a:t>corporate guarantee</a:t>
            </a:r>
            <a:r>
              <a:rPr lang="en-US" sz="2200" b="1" smtClean="0"/>
              <a:t> when Parent controls cash/credit</a:t>
            </a:r>
          </a:p>
          <a:p>
            <a:pPr>
              <a:buClr>
                <a:srgbClr val="A50021"/>
              </a:buClr>
              <a:buSzPct val="200000"/>
            </a:pPr>
            <a:r>
              <a:rPr lang="en-US" sz="2400" b="1" u="sng" smtClean="0">
                <a:solidFill>
                  <a:srgbClr val="A50021"/>
                </a:solidFill>
              </a:rPr>
              <a:t>Three to Five (3-5) years of financial statements</a:t>
            </a:r>
            <a:r>
              <a:rPr lang="en-US" sz="2400" b="1" smtClean="0"/>
              <a:t> to include</a:t>
            </a:r>
          </a:p>
          <a:p>
            <a:pPr lvl="1">
              <a:spcBef>
                <a:spcPct val="0"/>
              </a:spcBef>
              <a:buClr>
                <a:srgbClr val="A50021"/>
              </a:buClr>
              <a:buSzPct val="130000"/>
            </a:pPr>
            <a:r>
              <a:rPr lang="en-US" sz="2200" b="1" smtClean="0"/>
              <a:t> Audited, Reviewed, Compiled or Certified Financial Stmts</a:t>
            </a:r>
          </a:p>
          <a:p>
            <a:pPr lvl="1">
              <a:spcBef>
                <a:spcPct val="0"/>
              </a:spcBef>
              <a:buClr>
                <a:srgbClr val="A50021"/>
              </a:buClr>
              <a:buSzPct val="130000"/>
            </a:pPr>
            <a:r>
              <a:rPr lang="en-US" sz="2000" b="1" smtClean="0"/>
              <a:t> </a:t>
            </a:r>
            <a:r>
              <a:rPr lang="en-US" sz="2200" b="1" smtClean="0"/>
              <a:t>Balance sheet, Income Statement, and </a:t>
            </a:r>
            <a:r>
              <a:rPr lang="en-US" sz="2200" b="1" u="sng" smtClean="0">
                <a:solidFill>
                  <a:srgbClr val="A50021"/>
                </a:solidFill>
              </a:rPr>
              <a:t>Cash Flow Statement</a:t>
            </a:r>
          </a:p>
          <a:p>
            <a:pPr lvl="1">
              <a:spcBef>
                <a:spcPct val="0"/>
              </a:spcBef>
              <a:buClr>
                <a:srgbClr val="A50021"/>
              </a:buClr>
              <a:buSzPct val="130000"/>
            </a:pPr>
            <a:r>
              <a:rPr lang="en-US" sz="2200" b="1" smtClean="0"/>
              <a:t> </a:t>
            </a:r>
            <a:r>
              <a:rPr lang="en-US" sz="2200" b="1" u="sng" smtClean="0">
                <a:solidFill>
                  <a:srgbClr val="A50021"/>
                </a:solidFill>
              </a:rPr>
              <a:t>Notes / disclosures</a:t>
            </a:r>
            <a:r>
              <a:rPr lang="en-US" sz="2200" b="1" smtClean="0"/>
              <a:t> to financial stmts; explain unusual items</a:t>
            </a:r>
          </a:p>
          <a:p>
            <a:pPr>
              <a:buClr>
                <a:srgbClr val="A50021"/>
              </a:buClr>
              <a:buSzPct val="200000"/>
            </a:pPr>
            <a:r>
              <a:rPr lang="en-US" sz="2400" b="1" smtClean="0"/>
              <a:t>Latest interim </a:t>
            </a:r>
            <a:r>
              <a:rPr lang="en-US" sz="2400" b="1" u="sng" smtClean="0">
                <a:solidFill>
                  <a:srgbClr val="A50021"/>
                </a:solidFill>
              </a:rPr>
              <a:t>YTD financial statements</a:t>
            </a:r>
            <a:r>
              <a:rPr lang="en-US" sz="2400" b="1" smtClean="0"/>
              <a:t> for current period</a:t>
            </a:r>
          </a:p>
          <a:p>
            <a:pPr>
              <a:buClr>
                <a:srgbClr val="A50021"/>
              </a:buClr>
              <a:buSzPct val="200000"/>
            </a:pPr>
            <a:r>
              <a:rPr lang="en-US" sz="2400" b="1" smtClean="0"/>
              <a:t>Credit Line and Significant Loan Information</a:t>
            </a:r>
          </a:p>
          <a:p>
            <a:pPr lvl="1">
              <a:spcBef>
                <a:spcPct val="0"/>
              </a:spcBef>
              <a:buClr>
                <a:srgbClr val="A50021"/>
              </a:buClr>
              <a:buSzPct val="200000"/>
              <a:buFontTx/>
              <a:buNone/>
            </a:pPr>
            <a:r>
              <a:rPr lang="en-US" sz="2000" b="1" smtClean="0"/>
              <a:t> </a:t>
            </a:r>
            <a:r>
              <a:rPr lang="en-US" sz="2200" b="1" smtClean="0"/>
              <a:t>– including </a:t>
            </a:r>
            <a:r>
              <a:rPr lang="en-US" sz="2200" b="1" u="sng" smtClean="0">
                <a:solidFill>
                  <a:srgbClr val="A50021"/>
                </a:solidFill>
              </a:rPr>
              <a:t>current amount available</a:t>
            </a:r>
            <a:r>
              <a:rPr lang="en-US" sz="2200" b="1" smtClean="0"/>
              <a:t>, date when it becomes due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2833" name="Rectangle 2"/>
          <p:cNvSpPr>
            <a:spLocks noGrp="1" noChangeArrowheads="1"/>
          </p:cNvSpPr>
          <p:nvPr>
            <p:ph type="title"/>
          </p:nvPr>
        </p:nvSpPr>
        <p:spPr>
          <a:xfrm>
            <a:off x="990600" y="304800"/>
            <a:ext cx="7772400" cy="1143000"/>
          </a:xfrm>
        </p:spPr>
        <p:txBody>
          <a:bodyPr/>
          <a:lstStyle/>
          <a:p>
            <a:pPr>
              <a:lnSpc>
                <a:spcPct val="75000"/>
              </a:lnSpc>
            </a:pPr>
            <a:r>
              <a:rPr lang="en-US" sz="3600" b="1" smtClean="0"/>
              <a:t>Key Financial </a:t>
            </a:r>
            <a:r>
              <a:rPr lang="en-US" sz="3600" b="1" u="sng" smtClean="0"/>
              <a:t>Condition</a:t>
            </a:r>
            <a:r>
              <a:rPr lang="en-US" sz="3600" b="1" smtClean="0"/>
              <a:t> Steps</a:t>
            </a:r>
          </a:p>
        </p:txBody>
      </p:sp>
      <p:sp>
        <p:nvSpPr>
          <p:cNvPr id="632834" name="Line 3"/>
          <p:cNvSpPr>
            <a:spLocks noChangeShapeType="1"/>
          </p:cNvSpPr>
          <p:nvPr/>
        </p:nvSpPr>
        <p:spPr bwMode="auto">
          <a:xfrm>
            <a:off x="304800" y="1600200"/>
            <a:ext cx="8610600" cy="0"/>
          </a:xfrm>
          <a:prstGeom prst="line">
            <a:avLst/>
          </a:prstGeom>
          <a:noFill/>
          <a:ln w="57150">
            <a:solidFill>
              <a:schemeClr val="tx1"/>
            </a:solidFill>
            <a:round/>
            <a:headEnd/>
            <a:tailEnd/>
          </a:ln>
        </p:spPr>
        <p:txBody>
          <a:bodyPr wrap="none" anchor="ctr"/>
          <a:lstStyle/>
          <a:p>
            <a:endParaRPr lang="en-US"/>
          </a:p>
        </p:txBody>
      </p:sp>
      <p:sp>
        <p:nvSpPr>
          <p:cNvPr id="632835" name="Line 4"/>
          <p:cNvSpPr>
            <a:spLocks noChangeShapeType="1"/>
          </p:cNvSpPr>
          <p:nvPr/>
        </p:nvSpPr>
        <p:spPr bwMode="auto">
          <a:xfrm>
            <a:off x="381000" y="1524000"/>
            <a:ext cx="8458200" cy="0"/>
          </a:xfrm>
          <a:prstGeom prst="line">
            <a:avLst/>
          </a:prstGeom>
          <a:noFill/>
          <a:ln w="57150">
            <a:solidFill>
              <a:srgbClr val="FF0000"/>
            </a:solidFill>
            <a:round/>
            <a:headEnd/>
            <a:tailEnd/>
          </a:ln>
        </p:spPr>
        <p:txBody>
          <a:bodyPr wrap="none" anchor="ctr"/>
          <a:lstStyle/>
          <a:p>
            <a:endParaRPr lang="en-US"/>
          </a:p>
        </p:txBody>
      </p:sp>
      <p:sp>
        <p:nvSpPr>
          <p:cNvPr id="632836" name="Rectangle 5"/>
          <p:cNvSpPr>
            <a:spLocks noGrp="1" noChangeArrowheads="1"/>
          </p:cNvSpPr>
          <p:nvPr>
            <p:ph idx="1"/>
          </p:nvPr>
        </p:nvSpPr>
        <p:spPr>
          <a:xfrm>
            <a:off x="304800" y="1676400"/>
            <a:ext cx="8534400" cy="4800600"/>
          </a:xfrm>
        </p:spPr>
        <p:txBody>
          <a:bodyPr/>
          <a:lstStyle/>
          <a:p>
            <a:pPr>
              <a:spcBef>
                <a:spcPct val="0"/>
              </a:spcBef>
              <a:buClr>
                <a:srgbClr val="A50021"/>
              </a:buClr>
              <a:buSzPct val="130000"/>
            </a:pPr>
            <a:r>
              <a:rPr lang="en-US" sz="2800" b="1" smtClean="0"/>
              <a:t>Compute several </a:t>
            </a:r>
            <a:r>
              <a:rPr lang="en-US" sz="2800" b="1" u="sng" smtClean="0">
                <a:solidFill>
                  <a:srgbClr val="A50021"/>
                </a:solidFill>
              </a:rPr>
              <a:t>Key Financial Ratios</a:t>
            </a:r>
          </a:p>
          <a:p>
            <a:pPr>
              <a:spcBef>
                <a:spcPct val="0"/>
              </a:spcBef>
              <a:buClr>
                <a:srgbClr val="A50021"/>
              </a:buClr>
              <a:buSzPct val="130000"/>
            </a:pPr>
            <a:r>
              <a:rPr lang="en-US" sz="2800" b="1" u="sng" smtClean="0">
                <a:solidFill>
                  <a:srgbClr val="A50021"/>
                </a:solidFill>
              </a:rPr>
              <a:t>Benchmark</a:t>
            </a:r>
            <a:r>
              <a:rPr lang="en-US" sz="2800" b="1" smtClean="0"/>
              <a:t> Key Financial Ratios to Industry</a:t>
            </a:r>
          </a:p>
          <a:p>
            <a:pPr>
              <a:spcBef>
                <a:spcPct val="0"/>
              </a:spcBef>
              <a:buClr>
                <a:srgbClr val="A50021"/>
              </a:buClr>
              <a:buSzPct val="130000"/>
            </a:pPr>
            <a:r>
              <a:rPr lang="en-US" sz="2800" b="1" smtClean="0"/>
              <a:t>Evaluate </a:t>
            </a:r>
            <a:r>
              <a:rPr lang="en-US" sz="2800" b="1" u="sng" smtClean="0">
                <a:solidFill>
                  <a:srgbClr val="A50021"/>
                </a:solidFill>
              </a:rPr>
              <a:t>Trends</a:t>
            </a:r>
            <a:r>
              <a:rPr lang="en-US" sz="2800" b="1" smtClean="0"/>
              <a:t> over a </a:t>
            </a:r>
            <a:r>
              <a:rPr lang="en-US" sz="2800" b="1" u="sng" smtClean="0"/>
              <a:t>3+ year</a:t>
            </a:r>
            <a:r>
              <a:rPr lang="en-US" sz="2800" b="1" smtClean="0"/>
              <a:t> period</a:t>
            </a:r>
          </a:p>
          <a:p>
            <a:pPr>
              <a:spcBef>
                <a:spcPct val="0"/>
              </a:spcBef>
              <a:buClr>
                <a:srgbClr val="A50021"/>
              </a:buClr>
              <a:buSzPct val="130000"/>
            </a:pPr>
            <a:r>
              <a:rPr lang="en-US" sz="2800" b="1" smtClean="0"/>
              <a:t>Go Beyond Metrics &amp; evaluate stress points:</a:t>
            </a:r>
          </a:p>
          <a:p>
            <a:pPr lvl="1">
              <a:spcBef>
                <a:spcPct val="0"/>
              </a:spcBef>
              <a:buClr>
                <a:srgbClr val="A50021"/>
              </a:buClr>
              <a:buSzPct val="130000"/>
            </a:pPr>
            <a:r>
              <a:rPr lang="en-US" sz="2400" b="1" smtClean="0"/>
              <a:t>Unpaid Payroll Taxes</a:t>
            </a:r>
          </a:p>
          <a:p>
            <a:pPr lvl="1">
              <a:spcBef>
                <a:spcPct val="0"/>
              </a:spcBef>
              <a:buClr>
                <a:srgbClr val="A50021"/>
              </a:buClr>
              <a:buSzPct val="130000"/>
            </a:pPr>
            <a:r>
              <a:rPr lang="en-US" sz="2400" b="1" smtClean="0"/>
              <a:t>Pension Funding</a:t>
            </a:r>
          </a:p>
          <a:p>
            <a:pPr lvl="1">
              <a:spcBef>
                <a:spcPct val="0"/>
              </a:spcBef>
              <a:buClr>
                <a:srgbClr val="A50021"/>
              </a:buClr>
              <a:buSzPct val="130000"/>
            </a:pPr>
            <a:r>
              <a:rPr lang="en-US" sz="2400" b="1" smtClean="0"/>
              <a:t>Inadequate Insurance</a:t>
            </a:r>
          </a:p>
          <a:p>
            <a:pPr lvl="1">
              <a:spcBef>
                <a:spcPct val="0"/>
              </a:spcBef>
              <a:buClr>
                <a:srgbClr val="A50021"/>
              </a:buClr>
              <a:buSzPct val="130000"/>
            </a:pPr>
            <a:r>
              <a:rPr lang="en-US" sz="2400" b="1" smtClean="0"/>
              <a:t>Note and Disclosures with regards to:</a:t>
            </a:r>
          </a:p>
          <a:p>
            <a:pPr lvl="2">
              <a:spcBef>
                <a:spcPct val="0"/>
              </a:spcBef>
              <a:buClr>
                <a:srgbClr val="A50021"/>
              </a:buClr>
              <a:buSzPct val="130000"/>
            </a:pPr>
            <a:r>
              <a:rPr lang="en-US" sz="2200" b="1" smtClean="0"/>
              <a:t>Internal Control Issues</a:t>
            </a:r>
          </a:p>
          <a:p>
            <a:pPr lvl="2">
              <a:spcBef>
                <a:spcPct val="0"/>
              </a:spcBef>
              <a:buClr>
                <a:srgbClr val="A50021"/>
              </a:buClr>
              <a:buSzPct val="130000"/>
            </a:pPr>
            <a:r>
              <a:rPr lang="en-US" sz="2200" b="1" smtClean="0"/>
              <a:t>Related Party Interests, Organizational Changes, etc</a:t>
            </a:r>
          </a:p>
          <a:p>
            <a:pPr lvl="2">
              <a:spcBef>
                <a:spcPct val="0"/>
              </a:spcBef>
              <a:buClr>
                <a:srgbClr val="A50021"/>
              </a:buClr>
              <a:buSzPct val="130000"/>
            </a:pPr>
            <a:r>
              <a:rPr lang="en-US" sz="2200" b="1" smtClean="0"/>
              <a:t>Going concern issues, disputes, claims, litigation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4881" name="Rectangle 2"/>
          <p:cNvSpPr>
            <a:spLocks noGrp="1" noChangeArrowheads="1"/>
          </p:cNvSpPr>
          <p:nvPr>
            <p:ph type="title"/>
          </p:nvPr>
        </p:nvSpPr>
        <p:spPr>
          <a:xfrm>
            <a:off x="685800" y="381000"/>
            <a:ext cx="7772400" cy="1143000"/>
          </a:xfrm>
        </p:spPr>
        <p:txBody>
          <a:bodyPr/>
          <a:lstStyle/>
          <a:p>
            <a:pPr>
              <a:lnSpc>
                <a:spcPct val="75000"/>
              </a:lnSpc>
            </a:pPr>
            <a:r>
              <a:rPr lang="en-US" sz="3600" b="1" smtClean="0"/>
              <a:t>8 Key Financial Ratios</a:t>
            </a:r>
          </a:p>
        </p:txBody>
      </p:sp>
      <p:sp>
        <p:nvSpPr>
          <p:cNvPr id="634882" name="Line 3"/>
          <p:cNvSpPr>
            <a:spLocks noChangeShapeType="1"/>
          </p:cNvSpPr>
          <p:nvPr/>
        </p:nvSpPr>
        <p:spPr bwMode="auto">
          <a:xfrm>
            <a:off x="304800" y="1600200"/>
            <a:ext cx="8610600" cy="0"/>
          </a:xfrm>
          <a:prstGeom prst="line">
            <a:avLst/>
          </a:prstGeom>
          <a:noFill/>
          <a:ln w="57150">
            <a:solidFill>
              <a:schemeClr val="tx1"/>
            </a:solidFill>
            <a:round/>
            <a:headEnd/>
            <a:tailEnd/>
          </a:ln>
        </p:spPr>
        <p:txBody>
          <a:bodyPr wrap="none" anchor="ctr"/>
          <a:lstStyle/>
          <a:p>
            <a:endParaRPr lang="en-US"/>
          </a:p>
        </p:txBody>
      </p:sp>
      <p:sp>
        <p:nvSpPr>
          <p:cNvPr id="634883" name="Line 4"/>
          <p:cNvSpPr>
            <a:spLocks noChangeShapeType="1"/>
          </p:cNvSpPr>
          <p:nvPr/>
        </p:nvSpPr>
        <p:spPr bwMode="auto">
          <a:xfrm>
            <a:off x="381000" y="1524000"/>
            <a:ext cx="8458200" cy="0"/>
          </a:xfrm>
          <a:prstGeom prst="line">
            <a:avLst/>
          </a:prstGeom>
          <a:noFill/>
          <a:ln w="57150">
            <a:solidFill>
              <a:srgbClr val="FF0000"/>
            </a:solidFill>
            <a:round/>
            <a:headEnd/>
            <a:tailEnd/>
          </a:ln>
        </p:spPr>
        <p:txBody>
          <a:bodyPr wrap="none" anchor="ctr"/>
          <a:lstStyle/>
          <a:p>
            <a:endParaRPr lang="en-US"/>
          </a:p>
        </p:txBody>
      </p:sp>
      <p:graphicFrame>
        <p:nvGraphicFramePr>
          <p:cNvPr id="634885" name="Group 5"/>
          <p:cNvGraphicFramePr>
            <a:graphicFrameLocks noGrp="1"/>
          </p:cNvGraphicFramePr>
          <p:nvPr>
            <p:ph sz="half" idx="2"/>
          </p:nvPr>
        </p:nvGraphicFramePr>
        <p:xfrm>
          <a:off x="381000" y="1676400"/>
          <a:ext cx="8382000" cy="4770438"/>
        </p:xfrm>
        <a:graphic>
          <a:graphicData uri="http://schemas.openxmlformats.org/drawingml/2006/table">
            <a:tbl>
              <a:tblPr/>
              <a:tblGrid>
                <a:gridCol w="3200400"/>
                <a:gridCol w="5181600"/>
              </a:tblGrid>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Ratio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Formula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Current Ratio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Current Assets / Current Liabilities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Acid Test (Quick Ratio)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Liquid Assets / Current Liabilities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Return on Investment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Net Income / Total Assets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Debt to Equity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Total Debt / Stockholder’s Equity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X1 (Per Altman Model)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Working Capital / Total Assets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A50021"/>
                          </a:solidFill>
                          <a:effectLst/>
                          <a:latin typeface="Times New Roman" pitchFamily="18" charset="0"/>
                        </a:rPr>
                        <a:t>Cash Flow to Debt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A50021"/>
                          </a:solidFill>
                          <a:effectLst/>
                          <a:latin typeface="Times New Roman" pitchFamily="18" charset="0"/>
                        </a:rPr>
                        <a:t>Cash Flow / Total Debt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Cash Flow to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Cash from Operations / Sales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Debt Coverage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A50021"/>
                          </a:solidFill>
                          <a:effectLst/>
                          <a:latin typeface="Times New Roman" pitchFamily="18" charset="0"/>
                        </a:rPr>
                        <a:t>Total Debt / Cash from Operations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6929" name="Rectangle 2"/>
          <p:cNvSpPr>
            <a:spLocks noGrp="1" noChangeArrowheads="1"/>
          </p:cNvSpPr>
          <p:nvPr>
            <p:ph type="title"/>
          </p:nvPr>
        </p:nvSpPr>
        <p:spPr>
          <a:xfrm>
            <a:off x="685800" y="381000"/>
            <a:ext cx="7772400" cy="1143000"/>
          </a:xfrm>
        </p:spPr>
        <p:txBody>
          <a:bodyPr/>
          <a:lstStyle/>
          <a:p>
            <a:pPr>
              <a:lnSpc>
                <a:spcPct val="75000"/>
              </a:lnSpc>
            </a:pPr>
            <a:r>
              <a:rPr lang="en-US" sz="3600" b="1" smtClean="0"/>
              <a:t>Benchmarking Key Ratios</a:t>
            </a:r>
          </a:p>
        </p:txBody>
      </p:sp>
      <p:sp>
        <p:nvSpPr>
          <p:cNvPr id="636930" name="Rectangle 3"/>
          <p:cNvSpPr>
            <a:spLocks noGrp="1" noChangeArrowheads="1"/>
          </p:cNvSpPr>
          <p:nvPr>
            <p:ph sz="half" idx="1"/>
          </p:nvPr>
        </p:nvSpPr>
        <p:spPr>
          <a:xfrm>
            <a:off x="457200" y="1676400"/>
            <a:ext cx="8153400" cy="1371600"/>
          </a:xfrm>
        </p:spPr>
        <p:txBody>
          <a:bodyPr/>
          <a:lstStyle/>
          <a:p>
            <a:pPr>
              <a:spcBef>
                <a:spcPct val="0"/>
              </a:spcBef>
              <a:buClr>
                <a:srgbClr val="A50021"/>
              </a:buClr>
              <a:buSzPct val="130000"/>
            </a:pPr>
            <a:r>
              <a:rPr lang="en-US" b="1" smtClean="0"/>
              <a:t>We use a market survey service called Compustat</a:t>
            </a:r>
          </a:p>
          <a:p>
            <a:pPr>
              <a:spcBef>
                <a:spcPct val="0"/>
              </a:spcBef>
              <a:buClr>
                <a:srgbClr val="A50021"/>
              </a:buClr>
              <a:buSzPct val="130000"/>
            </a:pPr>
            <a:r>
              <a:rPr lang="en-US" b="1" smtClean="0"/>
              <a:t>Industry codes based on NAICS or SIC</a:t>
            </a:r>
          </a:p>
          <a:p>
            <a:pPr>
              <a:spcBef>
                <a:spcPct val="0"/>
              </a:spcBef>
              <a:buClr>
                <a:srgbClr val="A50021"/>
              </a:buClr>
              <a:buSzPct val="130000"/>
            </a:pPr>
            <a:r>
              <a:rPr lang="en-US" b="1" smtClean="0"/>
              <a:t>For example, single family housing falls under:</a:t>
            </a:r>
          </a:p>
          <a:p>
            <a:pPr>
              <a:spcBef>
                <a:spcPct val="0"/>
              </a:spcBef>
              <a:buClr>
                <a:srgbClr val="A50021"/>
              </a:buClr>
              <a:buSzPct val="130000"/>
            </a:pPr>
            <a:endParaRPr lang="en-US" b="1" smtClean="0"/>
          </a:p>
          <a:p>
            <a:pPr lvl="1">
              <a:spcBef>
                <a:spcPct val="0"/>
              </a:spcBef>
              <a:buClr>
                <a:srgbClr val="A50021"/>
              </a:buClr>
              <a:buSzPct val="130000"/>
            </a:pPr>
            <a:endParaRPr lang="en-US" b="1" smtClean="0"/>
          </a:p>
        </p:txBody>
      </p:sp>
      <p:sp>
        <p:nvSpPr>
          <p:cNvPr id="636931" name="Line 4"/>
          <p:cNvSpPr>
            <a:spLocks noChangeShapeType="1"/>
          </p:cNvSpPr>
          <p:nvPr/>
        </p:nvSpPr>
        <p:spPr bwMode="auto">
          <a:xfrm>
            <a:off x="304800" y="1600200"/>
            <a:ext cx="8610600" cy="0"/>
          </a:xfrm>
          <a:prstGeom prst="line">
            <a:avLst/>
          </a:prstGeom>
          <a:noFill/>
          <a:ln w="57150">
            <a:solidFill>
              <a:schemeClr val="tx1"/>
            </a:solidFill>
            <a:round/>
            <a:headEnd/>
            <a:tailEnd/>
          </a:ln>
        </p:spPr>
        <p:txBody>
          <a:bodyPr wrap="none" anchor="ctr"/>
          <a:lstStyle/>
          <a:p>
            <a:endParaRPr lang="en-US"/>
          </a:p>
        </p:txBody>
      </p:sp>
      <p:sp>
        <p:nvSpPr>
          <p:cNvPr id="636932" name="Line 5"/>
          <p:cNvSpPr>
            <a:spLocks noChangeShapeType="1"/>
          </p:cNvSpPr>
          <p:nvPr/>
        </p:nvSpPr>
        <p:spPr bwMode="auto">
          <a:xfrm>
            <a:off x="381000" y="1524000"/>
            <a:ext cx="8458200" cy="0"/>
          </a:xfrm>
          <a:prstGeom prst="line">
            <a:avLst/>
          </a:prstGeom>
          <a:noFill/>
          <a:ln w="57150">
            <a:solidFill>
              <a:srgbClr val="FF0000"/>
            </a:solidFill>
            <a:round/>
            <a:headEnd/>
            <a:tailEnd/>
          </a:ln>
        </p:spPr>
        <p:txBody>
          <a:bodyPr wrap="none" anchor="ctr"/>
          <a:lstStyle/>
          <a:p>
            <a:endParaRPr lang="en-US"/>
          </a:p>
        </p:txBody>
      </p:sp>
      <p:graphicFrame>
        <p:nvGraphicFramePr>
          <p:cNvPr id="636934" name="Group 6"/>
          <p:cNvGraphicFramePr>
            <a:graphicFrameLocks noGrp="1"/>
          </p:cNvGraphicFramePr>
          <p:nvPr>
            <p:ph sz="half" idx="2"/>
          </p:nvPr>
        </p:nvGraphicFramePr>
        <p:xfrm>
          <a:off x="381000" y="3124200"/>
          <a:ext cx="8458200" cy="3273425"/>
        </p:xfrm>
        <a:graphic>
          <a:graphicData uri="http://schemas.openxmlformats.org/drawingml/2006/table">
            <a:tbl>
              <a:tblPr/>
              <a:tblGrid>
                <a:gridCol w="1477963"/>
                <a:gridCol w="1147762"/>
                <a:gridCol w="1793875"/>
                <a:gridCol w="4038600"/>
              </a:tblGrid>
              <a:tr h="4746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NAICS Code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SIC Code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Industry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Description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236115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1531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General Contractors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New Single Family Housing Construction   (except Operative Builders)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236117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1531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Operative Builders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New Housing Operative Builders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236118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1531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Remodeling Contractors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Residential Remodelers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236220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1531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Barrack &amp; Dorm Construction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Commercial and Institutional Building Construction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29" name="Line 2"/>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22530" name="Line 3"/>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22531" name="Text Box 5"/>
          <p:cNvSpPr txBox="1">
            <a:spLocks noChangeArrowheads="1"/>
          </p:cNvSpPr>
          <p:nvPr/>
        </p:nvSpPr>
        <p:spPr bwMode="auto">
          <a:xfrm>
            <a:off x="1600200" y="685800"/>
            <a:ext cx="6851650" cy="519113"/>
          </a:xfrm>
          <a:prstGeom prst="rect">
            <a:avLst/>
          </a:prstGeom>
          <a:noFill/>
          <a:ln w="9525">
            <a:noFill/>
            <a:miter lim="800000"/>
            <a:headEnd/>
            <a:tailEnd/>
          </a:ln>
        </p:spPr>
        <p:txBody>
          <a:bodyPr>
            <a:spAutoFit/>
          </a:bodyPr>
          <a:lstStyle/>
          <a:p>
            <a:pPr algn="ctr" eaLnBrk="0" hangingPunct="0">
              <a:spcBef>
                <a:spcPts val="500"/>
              </a:spcBef>
              <a:spcAft>
                <a:spcPts val="500"/>
              </a:spcAft>
            </a:pPr>
            <a:r>
              <a:rPr lang="en-US" sz="2800" b="1"/>
              <a:t>DEFENSE CONTRACT AUDIT AGENCY</a:t>
            </a:r>
            <a:r>
              <a:rPr lang="en-US" b="1"/>
              <a:t> </a:t>
            </a:r>
          </a:p>
        </p:txBody>
      </p:sp>
      <p:sp>
        <p:nvSpPr>
          <p:cNvPr id="22532" name="Text Box 7"/>
          <p:cNvSpPr txBox="1">
            <a:spLocks noChangeArrowheads="1"/>
          </p:cNvSpPr>
          <p:nvPr/>
        </p:nvSpPr>
        <p:spPr bwMode="auto">
          <a:xfrm>
            <a:off x="457200" y="1676400"/>
            <a:ext cx="8382000" cy="3159125"/>
          </a:xfrm>
          <a:prstGeom prst="rect">
            <a:avLst/>
          </a:prstGeom>
          <a:noFill/>
          <a:ln w="9525">
            <a:noFill/>
            <a:miter lim="800000"/>
            <a:headEnd/>
            <a:tailEnd/>
          </a:ln>
        </p:spPr>
        <p:txBody>
          <a:bodyPr>
            <a:spAutoFit/>
          </a:bodyPr>
          <a:lstStyle/>
          <a:p>
            <a:pPr algn="ctr" eaLnBrk="0" hangingPunct="0">
              <a:spcBef>
                <a:spcPts val="500"/>
              </a:spcBef>
              <a:spcAft>
                <a:spcPts val="500"/>
              </a:spcAft>
            </a:pPr>
            <a:r>
              <a:rPr lang="en-US" sz="4000" b="1">
                <a:solidFill>
                  <a:schemeClr val="accent2"/>
                </a:solidFill>
              </a:rPr>
              <a:t>AGENDA</a:t>
            </a:r>
          </a:p>
          <a:p>
            <a:pPr eaLnBrk="0" hangingPunct="0">
              <a:spcBef>
                <a:spcPts val="500"/>
              </a:spcBef>
              <a:spcAft>
                <a:spcPts val="500"/>
              </a:spcAft>
              <a:buClr>
                <a:srgbClr val="A50021"/>
              </a:buClr>
              <a:buSzPct val="150000"/>
              <a:buFontTx/>
              <a:buChar char="•"/>
            </a:pPr>
            <a:r>
              <a:rPr lang="en-US" sz="3200" b="1"/>
              <a:t> Basics about Defense Contract Audit Agency</a:t>
            </a:r>
          </a:p>
          <a:p>
            <a:pPr eaLnBrk="0" hangingPunct="0">
              <a:spcBef>
                <a:spcPts val="500"/>
              </a:spcBef>
              <a:spcAft>
                <a:spcPts val="500"/>
              </a:spcAft>
              <a:buClr>
                <a:srgbClr val="A50021"/>
              </a:buClr>
              <a:buSzPct val="150000"/>
              <a:buFontTx/>
              <a:buChar char="•"/>
            </a:pPr>
            <a:r>
              <a:rPr lang="en-US" sz="3200" b="1">
                <a:cs typeface="Times New Roman" pitchFamily="18" charset="0"/>
              </a:rPr>
              <a:t> Preaward Survey Policies – FAR/DFAR </a:t>
            </a:r>
          </a:p>
          <a:p>
            <a:pPr eaLnBrk="0" hangingPunct="0">
              <a:spcBef>
                <a:spcPts val="500"/>
              </a:spcBef>
              <a:spcAft>
                <a:spcPts val="500"/>
              </a:spcAft>
              <a:buClr>
                <a:srgbClr val="A50021"/>
              </a:buClr>
              <a:buSzPct val="150000"/>
              <a:buFontTx/>
              <a:buChar char="•"/>
            </a:pPr>
            <a:r>
              <a:rPr lang="en-US" sz="3200" b="1">
                <a:cs typeface="Times New Roman" pitchFamily="18" charset="0"/>
              </a:rPr>
              <a:t> Financial Condition / Capability</a:t>
            </a:r>
          </a:p>
          <a:p>
            <a:pPr eaLnBrk="0" hangingPunct="0">
              <a:spcBef>
                <a:spcPts val="500"/>
              </a:spcBef>
              <a:spcAft>
                <a:spcPts val="500"/>
              </a:spcAft>
              <a:buClr>
                <a:srgbClr val="A50021"/>
              </a:buClr>
              <a:buSzPct val="150000"/>
              <a:buFontTx/>
              <a:buChar char="•"/>
            </a:pPr>
            <a:r>
              <a:rPr lang="en-US" sz="3200" b="1">
                <a:cs typeface="Times New Roman" pitchFamily="18" charset="0"/>
              </a:rPr>
              <a:t> Preaward Accounting Systems</a:t>
            </a:r>
            <a:endParaRPr lang="en-US" sz="3600" b="1"/>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8977" name="Rectangle 2"/>
          <p:cNvSpPr>
            <a:spLocks noGrp="1" noChangeArrowheads="1"/>
          </p:cNvSpPr>
          <p:nvPr>
            <p:ph type="title"/>
          </p:nvPr>
        </p:nvSpPr>
        <p:spPr>
          <a:xfrm>
            <a:off x="990600" y="304800"/>
            <a:ext cx="7772400" cy="1143000"/>
          </a:xfrm>
        </p:spPr>
        <p:txBody>
          <a:bodyPr/>
          <a:lstStyle/>
          <a:p>
            <a:pPr>
              <a:lnSpc>
                <a:spcPct val="75000"/>
              </a:lnSpc>
            </a:pPr>
            <a:r>
              <a:rPr lang="en-US" sz="3600" b="1" smtClean="0"/>
              <a:t>Key Financial </a:t>
            </a:r>
            <a:r>
              <a:rPr lang="en-US" sz="3600" b="1" u="sng" smtClean="0"/>
              <a:t>Capability</a:t>
            </a:r>
            <a:r>
              <a:rPr lang="en-US" sz="3600" b="1" smtClean="0"/>
              <a:t> Steps</a:t>
            </a:r>
          </a:p>
        </p:txBody>
      </p:sp>
      <p:sp>
        <p:nvSpPr>
          <p:cNvPr id="638978" name="Line 3"/>
          <p:cNvSpPr>
            <a:spLocks noChangeShapeType="1"/>
          </p:cNvSpPr>
          <p:nvPr/>
        </p:nvSpPr>
        <p:spPr bwMode="auto">
          <a:xfrm>
            <a:off x="304800" y="1600200"/>
            <a:ext cx="8610600" cy="0"/>
          </a:xfrm>
          <a:prstGeom prst="line">
            <a:avLst/>
          </a:prstGeom>
          <a:noFill/>
          <a:ln w="57150">
            <a:solidFill>
              <a:schemeClr val="tx1"/>
            </a:solidFill>
            <a:round/>
            <a:headEnd/>
            <a:tailEnd/>
          </a:ln>
        </p:spPr>
        <p:txBody>
          <a:bodyPr wrap="none" anchor="ctr"/>
          <a:lstStyle/>
          <a:p>
            <a:endParaRPr lang="en-US"/>
          </a:p>
        </p:txBody>
      </p:sp>
      <p:sp>
        <p:nvSpPr>
          <p:cNvPr id="638979" name="Line 4"/>
          <p:cNvSpPr>
            <a:spLocks noChangeShapeType="1"/>
          </p:cNvSpPr>
          <p:nvPr/>
        </p:nvSpPr>
        <p:spPr bwMode="auto">
          <a:xfrm>
            <a:off x="381000" y="1524000"/>
            <a:ext cx="8458200" cy="0"/>
          </a:xfrm>
          <a:prstGeom prst="line">
            <a:avLst/>
          </a:prstGeom>
          <a:noFill/>
          <a:ln w="57150">
            <a:solidFill>
              <a:srgbClr val="FF0000"/>
            </a:solidFill>
            <a:round/>
            <a:headEnd/>
            <a:tailEnd/>
          </a:ln>
        </p:spPr>
        <p:txBody>
          <a:bodyPr wrap="none" anchor="ctr"/>
          <a:lstStyle/>
          <a:p>
            <a:endParaRPr lang="en-US"/>
          </a:p>
        </p:txBody>
      </p:sp>
      <p:sp>
        <p:nvSpPr>
          <p:cNvPr id="638980" name="Rectangle 5"/>
          <p:cNvSpPr>
            <a:spLocks noGrp="1" noChangeArrowheads="1"/>
          </p:cNvSpPr>
          <p:nvPr>
            <p:ph idx="1"/>
          </p:nvPr>
        </p:nvSpPr>
        <p:spPr>
          <a:xfrm>
            <a:off x="304800" y="1752600"/>
            <a:ext cx="8534400" cy="4495800"/>
          </a:xfrm>
        </p:spPr>
        <p:txBody>
          <a:bodyPr/>
          <a:lstStyle/>
          <a:p>
            <a:pPr>
              <a:spcBef>
                <a:spcPct val="0"/>
              </a:spcBef>
              <a:buClr>
                <a:srgbClr val="A50021"/>
              </a:buClr>
              <a:buSzPct val="130000"/>
            </a:pPr>
            <a:r>
              <a:rPr lang="en-US" b="1" smtClean="0"/>
              <a:t>Evaluate near term </a:t>
            </a:r>
            <a:r>
              <a:rPr lang="en-US" b="1" u="sng" smtClean="0"/>
              <a:t>Cash Flows</a:t>
            </a:r>
          </a:p>
          <a:p>
            <a:pPr lvl="1">
              <a:spcBef>
                <a:spcPct val="0"/>
              </a:spcBef>
              <a:buClr>
                <a:srgbClr val="A50021"/>
              </a:buClr>
              <a:buSzPct val="130000"/>
            </a:pPr>
            <a:r>
              <a:rPr lang="en-US" b="1" smtClean="0"/>
              <a:t>Budgets, forecasts, projections, workload volume</a:t>
            </a:r>
          </a:p>
          <a:p>
            <a:pPr>
              <a:spcBef>
                <a:spcPct val="0"/>
              </a:spcBef>
              <a:buClr>
                <a:srgbClr val="A50021"/>
              </a:buClr>
              <a:buSzPct val="130000"/>
            </a:pPr>
            <a:endParaRPr lang="en-US" b="1" smtClean="0"/>
          </a:p>
          <a:p>
            <a:pPr>
              <a:spcBef>
                <a:spcPct val="0"/>
              </a:spcBef>
              <a:buClr>
                <a:srgbClr val="A50021"/>
              </a:buClr>
              <a:buSzPct val="130000"/>
            </a:pPr>
            <a:r>
              <a:rPr lang="en-US" b="1" smtClean="0"/>
              <a:t>Evaluate near term </a:t>
            </a:r>
            <a:r>
              <a:rPr lang="en-US" b="1" u="sng" smtClean="0"/>
              <a:t>Sources &amp; Uses</a:t>
            </a:r>
          </a:p>
          <a:p>
            <a:pPr lvl="1">
              <a:spcBef>
                <a:spcPct val="0"/>
              </a:spcBef>
              <a:buClr>
                <a:srgbClr val="A50021"/>
              </a:buClr>
              <a:buSzPct val="130000"/>
            </a:pPr>
            <a:r>
              <a:rPr lang="en-US" b="1" smtClean="0"/>
              <a:t>A/P &amp; A/R Agings</a:t>
            </a:r>
          </a:p>
          <a:p>
            <a:pPr lvl="1">
              <a:spcBef>
                <a:spcPct val="0"/>
              </a:spcBef>
              <a:buClr>
                <a:srgbClr val="A50021"/>
              </a:buClr>
              <a:buSzPct val="130000"/>
            </a:pPr>
            <a:r>
              <a:rPr lang="en-US" b="1" smtClean="0"/>
              <a:t>Loans &amp; Lines of Credit – debt schedules</a:t>
            </a:r>
          </a:p>
          <a:p>
            <a:pPr lvl="1">
              <a:spcBef>
                <a:spcPct val="0"/>
              </a:spcBef>
              <a:buClr>
                <a:srgbClr val="A50021"/>
              </a:buClr>
              <a:buSzPct val="130000"/>
            </a:pPr>
            <a:r>
              <a:rPr lang="en-US" b="1" smtClean="0"/>
              <a:t>New contracts or backlog</a:t>
            </a:r>
          </a:p>
          <a:p>
            <a:pPr lvl="1">
              <a:spcBef>
                <a:spcPct val="0"/>
              </a:spcBef>
              <a:buClr>
                <a:srgbClr val="A50021"/>
              </a:buClr>
              <a:buSzPct val="130000"/>
            </a:pPr>
            <a:r>
              <a:rPr lang="en-US" b="1" smtClean="0"/>
              <a:t>Acquisitions planned</a:t>
            </a:r>
          </a:p>
          <a:p>
            <a:pPr lvl="1">
              <a:spcBef>
                <a:spcPct val="0"/>
              </a:spcBef>
              <a:buClr>
                <a:srgbClr val="A50021"/>
              </a:buClr>
              <a:buSzPct val="130000"/>
            </a:pPr>
            <a:r>
              <a:rPr lang="en-US" b="1" smtClean="0"/>
              <a:t>Off balance sheet activities</a:t>
            </a:r>
          </a:p>
          <a:p>
            <a:pPr lvl="1">
              <a:spcBef>
                <a:spcPct val="0"/>
              </a:spcBef>
              <a:buClr>
                <a:srgbClr val="A50021"/>
              </a:buClr>
              <a:buSzPct val="130000"/>
            </a:pPr>
            <a:r>
              <a:rPr lang="en-US" b="1" smtClean="0"/>
              <a:t>Other Significant Sources or Obligations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1025" name="Rectangle 2"/>
          <p:cNvSpPr>
            <a:spLocks noGrp="1" noChangeArrowheads="1"/>
          </p:cNvSpPr>
          <p:nvPr>
            <p:ph type="title"/>
          </p:nvPr>
        </p:nvSpPr>
        <p:spPr>
          <a:xfrm>
            <a:off x="762000" y="381000"/>
            <a:ext cx="7772400" cy="1143000"/>
          </a:xfrm>
        </p:spPr>
        <p:txBody>
          <a:bodyPr/>
          <a:lstStyle/>
          <a:p>
            <a:r>
              <a:rPr lang="en-US" sz="4000" b="1" smtClean="0"/>
              <a:t>DCAA Services -</a:t>
            </a:r>
            <a:br>
              <a:rPr lang="en-US" sz="4000" b="1" smtClean="0"/>
            </a:br>
            <a:r>
              <a:rPr lang="en-US" sz="4000" b="1" smtClean="0"/>
              <a:t> </a:t>
            </a:r>
            <a:r>
              <a:rPr lang="en-US" sz="3200" b="1" i="1" smtClean="0">
                <a:solidFill>
                  <a:schemeClr val="accent2"/>
                </a:solidFill>
              </a:rPr>
              <a:t>Preaward Accounting System (17740)</a:t>
            </a:r>
          </a:p>
        </p:txBody>
      </p:sp>
      <p:sp>
        <p:nvSpPr>
          <p:cNvPr id="641026"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641027"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641028" name="Rectangle 5"/>
          <p:cNvSpPr>
            <a:spLocks noGrp="1" noChangeArrowheads="1"/>
          </p:cNvSpPr>
          <p:nvPr>
            <p:ph idx="1"/>
          </p:nvPr>
        </p:nvSpPr>
        <p:spPr>
          <a:xfrm>
            <a:off x="304800" y="1752600"/>
            <a:ext cx="8534400" cy="4800600"/>
          </a:xfrm>
        </p:spPr>
        <p:txBody>
          <a:bodyPr/>
          <a:lstStyle/>
          <a:p>
            <a:pPr>
              <a:buClr>
                <a:srgbClr val="A50021"/>
              </a:buClr>
              <a:buSzPct val="200000"/>
            </a:pPr>
            <a:r>
              <a:rPr lang="en-US" sz="2800" b="1" u="sng" smtClean="0"/>
              <a:t>Financial Accounting System</a:t>
            </a:r>
            <a:r>
              <a:rPr lang="en-US" sz="2800" b="1" smtClean="0"/>
              <a:t> is NOT the same thing as </a:t>
            </a:r>
            <a:r>
              <a:rPr lang="en-US" sz="2800" b="1" u="sng" smtClean="0"/>
              <a:t>Cost Accounting System</a:t>
            </a:r>
          </a:p>
          <a:p>
            <a:pPr>
              <a:buClr>
                <a:srgbClr val="A50021"/>
              </a:buClr>
              <a:buSzPct val="200000"/>
            </a:pPr>
            <a:r>
              <a:rPr lang="en-US" sz="2800" b="1" u="sng" smtClean="0">
                <a:solidFill>
                  <a:srgbClr val="A50021"/>
                </a:solidFill>
              </a:rPr>
              <a:t>Financial Accounting</a:t>
            </a:r>
            <a:r>
              <a:rPr lang="en-US" sz="2800" b="1" smtClean="0"/>
              <a:t> (eg, a P&amp;L statement) will only report total amounts incurred for each cost element (labor, materials, etc) at company wide level</a:t>
            </a:r>
          </a:p>
          <a:p>
            <a:pPr>
              <a:buClr>
                <a:srgbClr val="A50021"/>
              </a:buClr>
              <a:buSzPct val="200000"/>
            </a:pPr>
            <a:r>
              <a:rPr lang="en-US" sz="2800" b="1" u="sng" smtClean="0">
                <a:solidFill>
                  <a:srgbClr val="A50021"/>
                </a:solidFill>
              </a:rPr>
              <a:t>Cost Accounting System</a:t>
            </a:r>
            <a:r>
              <a:rPr lang="en-US" sz="2800" b="1" smtClean="0"/>
              <a:t> distributes and allocates those costs among specific contracts, jobs or other cost objectives in causal/beneficial relationships</a:t>
            </a:r>
          </a:p>
          <a:p>
            <a:pPr lvl="1">
              <a:buClr>
                <a:srgbClr val="A50021"/>
              </a:buClr>
              <a:buSzPct val="200000"/>
            </a:pPr>
            <a:r>
              <a:rPr lang="en-US" sz="2000" b="1" smtClean="0"/>
              <a:t>Labor costs, for example, must be based on timekeeping system with hours recorded to each job, payroll cost attributed to the hours, etc</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3073" name="Rectangle 2"/>
          <p:cNvSpPr>
            <a:spLocks noGrp="1" noChangeArrowheads="1"/>
          </p:cNvSpPr>
          <p:nvPr>
            <p:ph type="title"/>
          </p:nvPr>
        </p:nvSpPr>
        <p:spPr>
          <a:xfrm>
            <a:off x="762000" y="381000"/>
            <a:ext cx="7772400" cy="1143000"/>
          </a:xfrm>
        </p:spPr>
        <p:txBody>
          <a:bodyPr/>
          <a:lstStyle/>
          <a:p>
            <a:r>
              <a:rPr lang="en-US" sz="4000" b="1" smtClean="0"/>
              <a:t>DCAA Services -</a:t>
            </a:r>
            <a:br>
              <a:rPr lang="en-US" sz="4000" b="1" smtClean="0"/>
            </a:br>
            <a:r>
              <a:rPr lang="en-US" sz="4000" b="1" smtClean="0"/>
              <a:t> </a:t>
            </a:r>
            <a:r>
              <a:rPr lang="en-US" sz="3200" b="1" i="1" smtClean="0">
                <a:solidFill>
                  <a:schemeClr val="accent2"/>
                </a:solidFill>
              </a:rPr>
              <a:t>Preaward Accounting System (17740)</a:t>
            </a:r>
          </a:p>
        </p:txBody>
      </p:sp>
      <p:sp>
        <p:nvSpPr>
          <p:cNvPr id="643074"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643075"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643076" name="Rectangle 5"/>
          <p:cNvSpPr>
            <a:spLocks noGrp="1" noChangeArrowheads="1"/>
          </p:cNvSpPr>
          <p:nvPr>
            <p:ph idx="1"/>
          </p:nvPr>
        </p:nvSpPr>
        <p:spPr>
          <a:xfrm>
            <a:off x="304800" y="1752600"/>
            <a:ext cx="8534400" cy="4800600"/>
          </a:xfrm>
        </p:spPr>
        <p:txBody>
          <a:bodyPr/>
          <a:lstStyle/>
          <a:p>
            <a:pPr>
              <a:buClr>
                <a:srgbClr val="A50021"/>
              </a:buClr>
              <a:buSzPct val="150000"/>
            </a:pPr>
            <a:r>
              <a:rPr lang="en-US" sz="2800" b="1" smtClean="0"/>
              <a:t>FAR 9.104-1(f), DFARS 209.104-1(e) and 232.072</a:t>
            </a:r>
          </a:p>
          <a:p>
            <a:pPr>
              <a:buClr>
                <a:srgbClr val="A50021"/>
              </a:buClr>
              <a:buSzPct val="150000"/>
            </a:pPr>
            <a:r>
              <a:rPr lang="en-US" sz="2800" b="1" smtClean="0"/>
              <a:t>Audit is recommended for </a:t>
            </a:r>
            <a:r>
              <a:rPr lang="en-US" sz="2800" b="1" u="sng" smtClean="0">
                <a:solidFill>
                  <a:srgbClr val="A50021"/>
                </a:solidFill>
              </a:rPr>
              <a:t>flexibly</a:t>
            </a:r>
            <a:r>
              <a:rPr lang="en-US" sz="2800" b="1" smtClean="0"/>
              <a:t> priced </a:t>
            </a:r>
            <a:r>
              <a:rPr lang="en-US" sz="2800" b="1" u="sng" smtClean="0">
                <a:solidFill>
                  <a:srgbClr val="A50021"/>
                </a:solidFill>
              </a:rPr>
              <a:t>prime</a:t>
            </a:r>
            <a:r>
              <a:rPr lang="en-US" sz="2800" b="1" smtClean="0"/>
              <a:t> contracts  (eg, CPFF, T&amp;M, LH, etc)</a:t>
            </a:r>
          </a:p>
          <a:p>
            <a:pPr>
              <a:buClr>
                <a:srgbClr val="A50021"/>
              </a:buClr>
              <a:buSzPct val="150000"/>
            </a:pPr>
            <a:r>
              <a:rPr lang="en-US" sz="2800" b="1" smtClean="0"/>
              <a:t>Preaward Accounting System Audit and SF1408 - focuses on contractor’s ability to:</a:t>
            </a:r>
          </a:p>
          <a:p>
            <a:pPr lvl="1">
              <a:buClr>
                <a:srgbClr val="A50021"/>
              </a:buClr>
              <a:buSzPct val="200000"/>
            </a:pPr>
            <a:r>
              <a:rPr lang="en-US" sz="2000" b="1" smtClean="0"/>
              <a:t> allocate costs among contracts and CLINs in logical manner</a:t>
            </a:r>
          </a:p>
          <a:p>
            <a:pPr lvl="1">
              <a:buClr>
                <a:srgbClr val="A50021"/>
              </a:buClr>
              <a:buSzPct val="200000"/>
            </a:pPr>
            <a:r>
              <a:rPr lang="en-US" sz="2000" b="1" smtClean="0"/>
              <a:t> exclude unallowable costs</a:t>
            </a:r>
          </a:p>
          <a:p>
            <a:pPr lvl="1">
              <a:buClr>
                <a:srgbClr val="A50021"/>
              </a:buClr>
              <a:buSzPct val="200000"/>
            </a:pPr>
            <a:r>
              <a:rPr lang="en-US" sz="2000" b="1" smtClean="0"/>
              <a:t> record employee labor hours by contract</a:t>
            </a:r>
          </a:p>
          <a:p>
            <a:pPr lvl="1">
              <a:buClr>
                <a:srgbClr val="A50021"/>
              </a:buClr>
              <a:buSzPct val="200000"/>
            </a:pPr>
            <a:r>
              <a:rPr lang="en-US" sz="2000" b="1" smtClean="0"/>
              <a:t> segregate direct and indirect costs</a:t>
            </a:r>
          </a:p>
          <a:p>
            <a:pPr lvl="1">
              <a:buClr>
                <a:srgbClr val="A50021"/>
              </a:buClr>
              <a:buSzPct val="200000"/>
            </a:pPr>
            <a:r>
              <a:rPr lang="en-US" sz="2000" b="1" smtClean="0"/>
              <a:t> provide timely, accurate cost accounting data to support billings</a:t>
            </a:r>
          </a:p>
          <a:p>
            <a:pPr lvl="1">
              <a:buClr>
                <a:srgbClr val="A50021"/>
              </a:buClr>
              <a:buSzPct val="200000"/>
            </a:pPr>
            <a:r>
              <a:rPr lang="en-US" sz="2000" b="1" smtClean="0"/>
              <a:t> provide accurate data to support incurred cost claim by contract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21" name="Rectangle 2"/>
          <p:cNvSpPr>
            <a:spLocks noGrp="1" noChangeArrowheads="1"/>
          </p:cNvSpPr>
          <p:nvPr>
            <p:ph type="title"/>
          </p:nvPr>
        </p:nvSpPr>
        <p:spPr>
          <a:xfrm>
            <a:off x="1600200" y="381000"/>
            <a:ext cx="7543800" cy="1143000"/>
          </a:xfrm>
        </p:spPr>
        <p:txBody>
          <a:bodyPr/>
          <a:lstStyle/>
          <a:p>
            <a:r>
              <a:rPr lang="en-US" sz="4000" b="1" smtClean="0"/>
              <a:t>Best Practices -</a:t>
            </a:r>
            <a:br>
              <a:rPr lang="en-US" sz="4000" b="1" smtClean="0"/>
            </a:br>
            <a:r>
              <a:rPr lang="en-US" sz="4000" b="1" i="1" smtClean="0">
                <a:solidFill>
                  <a:schemeClr val="accent2"/>
                </a:solidFill>
              </a:rPr>
              <a:t>Preaward Reviews</a:t>
            </a:r>
          </a:p>
        </p:txBody>
      </p:sp>
      <p:sp>
        <p:nvSpPr>
          <p:cNvPr id="645122" name="Rectangle 3"/>
          <p:cNvSpPr>
            <a:spLocks noGrp="1" noChangeArrowheads="1"/>
          </p:cNvSpPr>
          <p:nvPr>
            <p:ph type="body" idx="1"/>
          </p:nvPr>
        </p:nvSpPr>
        <p:spPr>
          <a:xfrm>
            <a:off x="457200" y="1752600"/>
            <a:ext cx="8305800" cy="4648200"/>
          </a:xfrm>
        </p:spPr>
        <p:txBody>
          <a:bodyPr/>
          <a:lstStyle/>
          <a:p>
            <a:pPr marL="347663" indent="-347663">
              <a:buClr>
                <a:srgbClr val="A50021"/>
              </a:buClr>
              <a:buSzPct val="150000"/>
            </a:pPr>
            <a:r>
              <a:rPr lang="en-US" sz="3500" b="1" smtClean="0"/>
              <a:t>Request </a:t>
            </a:r>
            <a:r>
              <a:rPr lang="en-US" sz="3500" b="1" smtClean="0">
                <a:solidFill>
                  <a:schemeClr val="accent2"/>
                </a:solidFill>
              </a:rPr>
              <a:t>Electronic Data</a:t>
            </a:r>
            <a:r>
              <a:rPr lang="en-US" sz="3500" b="1" smtClean="0"/>
              <a:t> in the RFP</a:t>
            </a:r>
          </a:p>
          <a:p>
            <a:pPr marL="347663" indent="-347663">
              <a:buClr>
                <a:srgbClr val="A50021"/>
              </a:buClr>
              <a:buSzPct val="150000"/>
            </a:pPr>
            <a:r>
              <a:rPr lang="en-US" sz="3500" b="1" smtClean="0"/>
              <a:t>Request Accounting System and Financial Capability Reviews </a:t>
            </a:r>
            <a:r>
              <a:rPr lang="en-US" sz="3500" b="1" u="sng" smtClean="0">
                <a:solidFill>
                  <a:srgbClr val="A50021"/>
                </a:solidFill>
              </a:rPr>
              <a:t>before</a:t>
            </a:r>
            <a:r>
              <a:rPr lang="en-US" sz="3500" b="1" smtClean="0"/>
              <a:t> proposal receipt</a:t>
            </a:r>
          </a:p>
          <a:p>
            <a:pPr marL="347663" indent="-347663">
              <a:buClr>
                <a:srgbClr val="A50021"/>
              </a:buClr>
              <a:buSzPct val="150000"/>
            </a:pPr>
            <a:r>
              <a:rPr lang="en-US" sz="3500" b="1" smtClean="0"/>
              <a:t>Have offeror identify </a:t>
            </a:r>
            <a:r>
              <a:rPr lang="en-US" sz="3500" b="1" smtClean="0">
                <a:solidFill>
                  <a:schemeClr val="accent2"/>
                </a:solidFill>
              </a:rPr>
              <a:t>location of accounting records</a:t>
            </a:r>
            <a:r>
              <a:rPr lang="en-US" sz="3500" b="1" smtClean="0"/>
              <a:t> for parent / subsidiary company</a:t>
            </a:r>
          </a:p>
        </p:txBody>
      </p:sp>
      <p:sp>
        <p:nvSpPr>
          <p:cNvPr id="645123" name="Line 4"/>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645124" name="Line 5"/>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7169" name="Line 2"/>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47170" name="Line 3"/>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647171" name="Text Box 4"/>
          <p:cNvSpPr txBox="1">
            <a:spLocks noChangeArrowheads="1"/>
          </p:cNvSpPr>
          <p:nvPr/>
        </p:nvSpPr>
        <p:spPr bwMode="auto">
          <a:xfrm>
            <a:off x="1600200" y="762000"/>
            <a:ext cx="7239000" cy="579438"/>
          </a:xfrm>
          <a:prstGeom prst="rect">
            <a:avLst/>
          </a:prstGeom>
          <a:noFill/>
          <a:ln w="9525">
            <a:noFill/>
            <a:miter lim="800000"/>
            <a:headEnd/>
            <a:tailEnd/>
          </a:ln>
        </p:spPr>
        <p:txBody>
          <a:bodyPr>
            <a:spAutoFit/>
          </a:bodyPr>
          <a:lstStyle/>
          <a:p>
            <a:pPr eaLnBrk="0" hangingPunct="0">
              <a:spcBef>
                <a:spcPts val="500"/>
              </a:spcBef>
              <a:spcAft>
                <a:spcPts val="500"/>
              </a:spcAft>
            </a:pPr>
            <a:r>
              <a:rPr lang="en-US" sz="3200" b="1"/>
              <a:t>What is a cost proposal or submission?</a:t>
            </a:r>
          </a:p>
        </p:txBody>
      </p:sp>
      <p:sp>
        <p:nvSpPr>
          <p:cNvPr id="647172" name="Rectangle 5"/>
          <p:cNvSpPr>
            <a:spLocks noChangeArrowheads="1"/>
          </p:cNvSpPr>
          <p:nvPr/>
        </p:nvSpPr>
        <p:spPr bwMode="auto">
          <a:xfrm>
            <a:off x="457200" y="1828800"/>
            <a:ext cx="8305800" cy="2857500"/>
          </a:xfrm>
          <a:prstGeom prst="rect">
            <a:avLst/>
          </a:prstGeom>
          <a:noFill/>
          <a:ln w="12700">
            <a:noFill/>
            <a:miter lim="800000"/>
            <a:headEnd/>
            <a:tailEnd/>
          </a:ln>
        </p:spPr>
        <p:txBody>
          <a:bodyPr lIns="82550" tIns="39688" rIns="82550" bIns="39688">
            <a:spAutoFit/>
          </a:bodyPr>
          <a:lstStyle/>
          <a:p>
            <a:pPr marL="342900" indent="3175" algn="ctr" eaLnBrk="0" hangingPunct="0">
              <a:lnSpc>
                <a:spcPct val="130000"/>
              </a:lnSpc>
              <a:spcBef>
                <a:spcPct val="20000"/>
              </a:spcBef>
            </a:pPr>
            <a:r>
              <a:rPr lang="en-US" sz="2800" b="1"/>
              <a:t>A BREAKDOWN OF COST BY COST ELEMENT REPRESENTING COSTS THAT WERE ALREADY INCURRED (SUBMISSION) OR ARE ESTIMATED TO BE INCURRED IN THE FUTURE (PROPOSAL)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9217" name="Line 2"/>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49218" name="Line 3"/>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649219" name="Text Box 4"/>
          <p:cNvSpPr txBox="1">
            <a:spLocks noChangeArrowheads="1"/>
          </p:cNvSpPr>
          <p:nvPr/>
        </p:nvSpPr>
        <p:spPr bwMode="auto">
          <a:xfrm>
            <a:off x="1600200" y="457200"/>
            <a:ext cx="6851650" cy="1066800"/>
          </a:xfrm>
          <a:prstGeom prst="rect">
            <a:avLst/>
          </a:prstGeom>
          <a:noFill/>
          <a:ln w="9525">
            <a:noFill/>
            <a:miter lim="800000"/>
            <a:headEnd/>
            <a:tailEnd/>
          </a:ln>
        </p:spPr>
        <p:txBody>
          <a:bodyPr>
            <a:spAutoFit/>
          </a:bodyPr>
          <a:lstStyle/>
          <a:p>
            <a:pPr algn="ctr" eaLnBrk="0" hangingPunct="0">
              <a:spcBef>
                <a:spcPts val="500"/>
              </a:spcBef>
              <a:spcAft>
                <a:spcPts val="500"/>
              </a:spcAft>
            </a:pPr>
            <a:r>
              <a:rPr lang="en-US" sz="3200" b="1"/>
              <a:t>GENERAL INFORMATION</a:t>
            </a:r>
            <a:br>
              <a:rPr lang="en-US" sz="3200" b="1"/>
            </a:br>
            <a:r>
              <a:rPr lang="en-US" sz="3200" b="1"/>
              <a:t>ADEQUATE COST PROPOSALS</a:t>
            </a:r>
          </a:p>
        </p:txBody>
      </p:sp>
      <p:sp>
        <p:nvSpPr>
          <p:cNvPr id="649220" name="Rectangle 5"/>
          <p:cNvSpPr>
            <a:spLocks noChangeArrowheads="1"/>
          </p:cNvSpPr>
          <p:nvPr/>
        </p:nvSpPr>
        <p:spPr bwMode="auto">
          <a:xfrm>
            <a:off x="457200" y="1676400"/>
            <a:ext cx="8305800" cy="3294063"/>
          </a:xfrm>
          <a:prstGeom prst="rect">
            <a:avLst/>
          </a:prstGeom>
          <a:noFill/>
          <a:ln w="12700">
            <a:noFill/>
            <a:miter lim="800000"/>
            <a:headEnd/>
            <a:tailEnd/>
          </a:ln>
        </p:spPr>
        <p:txBody>
          <a:bodyPr lIns="82550" tIns="39688" rIns="82550" bIns="39688">
            <a:spAutoFit/>
          </a:bodyPr>
          <a:lstStyle/>
          <a:p>
            <a:pPr marL="342900" indent="-342900" eaLnBrk="0" hangingPunct="0">
              <a:spcBef>
                <a:spcPct val="20000"/>
              </a:spcBef>
              <a:spcAft>
                <a:spcPct val="20000"/>
              </a:spcAft>
              <a:buClr>
                <a:schemeClr val="tx1"/>
              </a:buClr>
              <a:buSzPct val="75000"/>
              <a:buFont typeface="Wingdings" pitchFamily="2" charset="2"/>
              <a:buChar char="è"/>
            </a:pPr>
            <a:r>
              <a:rPr lang="en-US" b="1"/>
              <a:t>By submitting cost proposals you grant the contracting officer the right to examine records that formed the basis for the pricing proposal</a:t>
            </a:r>
          </a:p>
          <a:p>
            <a:pPr marL="342900" indent="-342900" eaLnBrk="0" hangingPunct="0">
              <a:spcBef>
                <a:spcPct val="20000"/>
              </a:spcBef>
              <a:spcAft>
                <a:spcPct val="20000"/>
              </a:spcAft>
              <a:buClr>
                <a:schemeClr val="tx1"/>
              </a:buClr>
              <a:buSzPct val="75000"/>
              <a:buFont typeface="Wingdings" pitchFamily="2" charset="2"/>
              <a:buChar char="è"/>
            </a:pPr>
            <a:r>
              <a:rPr lang="en-US" b="1"/>
              <a:t>The examination can take place any time before award</a:t>
            </a:r>
          </a:p>
          <a:p>
            <a:pPr marL="342900" indent="-342900" eaLnBrk="0" hangingPunct="0">
              <a:spcBef>
                <a:spcPct val="20000"/>
              </a:spcBef>
              <a:spcAft>
                <a:spcPct val="20000"/>
              </a:spcAft>
              <a:buClr>
                <a:schemeClr val="tx1"/>
              </a:buClr>
              <a:buSzPct val="75000"/>
              <a:buFont typeface="Wingdings" pitchFamily="2" charset="2"/>
              <a:buChar char="è"/>
            </a:pPr>
            <a:r>
              <a:rPr lang="en-US" b="1"/>
              <a:t>The examination may include books, records, documents, electronic files &amp; other types of factual information that will permit adequate proposal evaluation</a:t>
            </a:r>
          </a:p>
          <a:p>
            <a:pPr marL="342900" indent="-342900" eaLnBrk="0" hangingPunct="0">
              <a:spcBef>
                <a:spcPct val="20000"/>
              </a:spcBef>
              <a:spcAft>
                <a:spcPct val="20000"/>
              </a:spcAft>
              <a:buClr>
                <a:schemeClr val="tx1"/>
              </a:buClr>
              <a:buSzPct val="75000"/>
              <a:buFont typeface="Wingdings" pitchFamily="2" charset="2"/>
              <a:buNone/>
            </a:pPr>
            <a:endParaRPr lang="en-US" sz="16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1265" name="Line 2"/>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51266" name="Line 3"/>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651267" name="Text Box 4"/>
          <p:cNvSpPr txBox="1">
            <a:spLocks noChangeArrowheads="1"/>
          </p:cNvSpPr>
          <p:nvPr/>
        </p:nvSpPr>
        <p:spPr bwMode="auto">
          <a:xfrm>
            <a:off x="1600200" y="685800"/>
            <a:ext cx="6851650" cy="579438"/>
          </a:xfrm>
          <a:prstGeom prst="rect">
            <a:avLst/>
          </a:prstGeom>
          <a:noFill/>
          <a:ln w="9525">
            <a:noFill/>
            <a:miter lim="800000"/>
            <a:headEnd/>
            <a:tailEnd/>
          </a:ln>
        </p:spPr>
        <p:txBody>
          <a:bodyPr>
            <a:spAutoFit/>
          </a:bodyPr>
          <a:lstStyle/>
          <a:p>
            <a:pPr algn="ctr" eaLnBrk="0" hangingPunct="0">
              <a:spcBef>
                <a:spcPts val="500"/>
              </a:spcBef>
              <a:spcAft>
                <a:spcPts val="500"/>
              </a:spcAft>
            </a:pPr>
            <a:r>
              <a:rPr lang="en-US" sz="3200" b="1"/>
              <a:t>Typical Problems found in Proposals</a:t>
            </a:r>
            <a:r>
              <a:rPr lang="en-US" b="1"/>
              <a:t> </a:t>
            </a:r>
          </a:p>
        </p:txBody>
      </p:sp>
      <p:sp>
        <p:nvSpPr>
          <p:cNvPr id="651268" name="Rectangle 5"/>
          <p:cNvSpPr>
            <a:spLocks noChangeArrowheads="1"/>
          </p:cNvSpPr>
          <p:nvPr/>
        </p:nvSpPr>
        <p:spPr bwMode="auto">
          <a:xfrm>
            <a:off x="457200" y="1524000"/>
            <a:ext cx="8458200" cy="4695825"/>
          </a:xfrm>
          <a:prstGeom prst="rect">
            <a:avLst/>
          </a:prstGeom>
          <a:noFill/>
          <a:ln w="12700">
            <a:noFill/>
            <a:miter lim="800000"/>
            <a:headEnd/>
            <a:tailEnd/>
          </a:ln>
        </p:spPr>
        <p:txBody>
          <a:bodyPr lIns="82550" tIns="39688" rIns="82550" bIns="39688">
            <a:spAutoFit/>
          </a:bodyPr>
          <a:lstStyle/>
          <a:p>
            <a:pPr marL="342900" indent="-342900" eaLnBrk="0" hangingPunct="0">
              <a:lnSpc>
                <a:spcPct val="130000"/>
              </a:lnSpc>
              <a:spcBef>
                <a:spcPct val="10000"/>
              </a:spcBef>
              <a:buClr>
                <a:srgbClr val="A50021"/>
              </a:buClr>
              <a:buSzPct val="150000"/>
              <a:buFont typeface="Symbol" pitchFamily="18" charset="2"/>
              <a:buChar char="·"/>
            </a:pPr>
            <a:r>
              <a:rPr lang="en-US" sz="2200" b="1"/>
              <a:t>Failure to conform to the specifications of the request for proposal</a:t>
            </a:r>
          </a:p>
          <a:p>
            <a:pPr marL="342900" indent="-342900" eaLnBrk="0" hangingPunct="0">
              <a:lnSpc>
                <a:spcPct val="130000"/>
              </a:lnSpc>
              <a:spcBef>
                <a:spcPct val="10000"/>
              </a:spcBef>
              <a:buClr>
                <a:srgbClr val="A50021"/>
              </a:buClr>
              <a:buSzPct val="150000"/>
              <a:buFont typeface="Symbol" pitchFamily="18" charset="2"/>
              <a:buChar char="·"/>
            </a:pPr>
            <a:r>
              <a:rPr lang="en-US" sz="2200" b="1"/>
              <a:t>Proposal not mathematically correct</a:t>
            </a:r>
          </a:p>
          <a:p>
            <a:pPr marL="342900" indent="-342900" eaLnBrk="0" hangingPunct="0">
              <a:lnSpc>
                <a:spcPct val="130000"/>
              </a:lnSpc>
              <a:spcBef>
                <a:spcPct val="10000"/>
              </a:spcBef>
              <a:buClr>
                <a:srgbClr val="A50021"/>
              </a:buClr>
              <a:buSzPct val="150000"/>
              <a:buFont typeface="Symbol" pitchFamily="18" charset="2"/>
              <a:buChar char="·"/>
            </a:pPr>
            <a:r>
              <a:rPr lang="en-US" sz="2200" b="1"/>
              <a:t>Unallowable cost included in proposal (far 31.205)</a:t>
            </a:r>
          </a:p>
          <a:p>
            <a:pPr marL="342900" indent="-342900" eaLnBrk="0" hangingPunct="0">
              <a:lnSpc>
                <a:spcPct val="130000"/>
              </a:lnSpc>
              <a:spcBef>
                <a:spcPct val="10000"/>
              </a:spcBef>
              <a:buClr>
                <a:srgbClr val="A50021"/>
              </a:buClr>
              <a:buSzPct val="150000"/>
              <a:buFont typeface="Symbol" pitchFamily="18" charset="2"/>
              <a:buChar char="·"/>
            </a:pPr>
            <a:r>
              <a:rPr lang="en-US" sz="2200" b="1"/>
              <a:t>Supporting schedules do not tie into summary</a:t>
            </a:r>
          </a:p>
          <a:p>
            <a:pPr marL="342900" indent="-342900" eaLnBrk="0" hangingPunct="0">
              <a:lnSpc>
                <a:spcPct val="130000"/>
              </a:lnSpc>
              <a:spcBef>
                <a:spcPct val="10000"/>
              </a:spcBef>
              <a:buClr>
                <a:srgbClr val="A50021"/>
              </a:buClr>
              <a:buSzPct val="150000"/>
              <a:buFont typeface="Symbol" pitchFamily="18" charset="2"/>
              <a:buChar char="·"/>
            </a:pPr>
            <a:r>
              <a:rPr lang="en-US" sz="2200" b="1"/>
              <a:t>Lack of coordination between company departments</a:t>
            </a:r>
          </a:p>
          <a:p>
            <a:pPr marL="342900" indent="-342900" eaLnBrk="0" hangingPunct="0">
              <a:lnSpc>
                <a:spcPct val="130000"/>
              </a:lnSpc>
              <a:spcBef>
                <a:spcPct val="10000"/>
              </a:spcBef>
              <a:buClr>
                <a:srgbClr val="A50021"/>
              </a:buClr>
              <a:buSzPct val="150000"/>
              <a:buFont typeface="Symbol" pitchFamily="18" charset="2"/>
              <a:buChar char="·"/>
            </a:pPr>
            <a:r>
              <a:rPr lang="en-US" sz="2200" b="1"/>
              <a:t>Poor or no index of cost &amp; pricing data</a:t>
            </a:r>
          </a:p>
          <a:p>
            <a:pPr marL="342900" indent="-342900" eaLnBrk="0" hangingPunct="0">
              <a:lnSpc>
                <a:spcPct val="130000"/>
              </a:lnSpc>
              <a:spcBef>
                <a:spcPct val="10000"/>
              </a:spcBef>
              <a:buClr>
                <a:srgbClr val="A50021"/>
              </a:buClr>
              <a:buSzPct val="150000"/>
              <a:buFont typeface="Symbol" pitchFamily="18" charset="2"/>
              <a:buChar char="·"/>
            </a:pPr>
            <a:r>
              <a:rPr lang="en-US" sz="2200" b="1"/>
              <a:t>Lack of support for SCA or DB wages above wage determination level</a:t>
            </a:r>
          </a:p>
          <a:p>
            <a:pPr marL="342900" indent="-342900" eaLnBrk="0" hangingPunct="0">
              <a:lnSpc>
                <a:spcPct val="130000"/>
              </a:lnSpc>
              <a:spcBef>
                <a:spcPct val="10000"/>
              </a:spcBef>
              <a:buClr>
                <a:srgbClr val="A50021"/>
              </a:buClr>
              <a:buSzPct val="150000"/>
              <a:buFont typeface="Symbol" pitchFamily="18" charset="2"/>
              <a:buChar char="·"/>
            </a:pPr>
            <a:r>
              <a:rPr lang="en-US" sz="2200" b="1"/>
              <a:t>No support for indirect expenses &amp;/or improper allocation bases</a:t>
            </a:r>
          </a:p>
          <a:p>
            <a:pPr marL="342900" indent="-342900" eaLnBrk="0" hangingPunct="0">
              <a:lnSpc>
                <a:spcPct val="130000"/>
              </a:lnSpc>
              <a:spcBef>
                <a:spcPct val="10000"/>
              </a:spcBef>
              <a:buClr>
                <a:srgbClr val="A50021"/>
              </a:buClr>
              <a:buSzPct val="150000"/>
              <a:buFont typeface="Symbol" pitchFamily="18" charset="2"/>
              <a:buChar char="·"/>
            </a:pPr>
            <a:r>
              <a:rPr lang="en-US" sz="2200" b="1"/>
              <a:t>Inadequate or poor accounting &amp; estimating systems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3313" name="Line 2"/>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53314" name="Line 3"/>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653315" name="Text Box 4"/>
          <p:cNvSpPr txBox="1">
            <a:spLocks noChangeArrowheads="1"/>
          </p:cNvSpPr>
          <p:nvPr/>
        </p:nvSpPr>
        <p:spPr bwMode="auto">
          <a:xfrm>
            <a:off x="1600200" y="381000"/>
            <a:ext cx="7239000" cy="1193800"/>
          </a:xfrm>
          <a:prstGeom prst="rect">
            <a:avLst/>
          </a:prstGeom>
          <a:noFill/>
          <a:ln w="9525">
            <a:noFill/>
            <a:miter lim="800000"/>
            <a:headEnd/>
            <a:tailEnd/>
          </a:ln>
        </p:spPr>
        <p:txBody>
          <a:bodyPr>
            <a:spAutoFit/>
          </a:bodyPr>
          <a:lstStyle/>
          <a:p>
            <a:pPr algn="ctr" eaLnBrk="0" hangingPunct="0">
              <a:spcBef>
                <a:spcPts val="500"/>
              </a:spcBef>
              <a:spcAft>
                <a:spcPts val="500"/>
              </a:spcAft>
            </a:pPr>
            <a:r>
              <a:rPr lang="en-US" sz="3200" b="1"/>
              <a:t>WHAT IS AN ADEQUATE</a:t>
            </a:r>
          </a:p>
          <a:p>
            <a:pPr algn="ctr" eaLnBrk="0" hangingPunct="0">
              <a:spcBef>
                <a:spcPts val="500"/>
              </a:spcBef>
              <a:spcAft>
                <a:spcPts val="500"/>
              </a:spcAft>
            </a:pPr>
            <a:r>
              <a:rPr lang="en-US" sz="3200" b="1"/>
              <a:t>COST PROPOSAL?</a:t>
            </a:r>
          </a:p>
        </p:txBody>
      </p:sp>
      <p:sp>
        <p:nvSpPr>
          <p:cNvPr id="653316" name="Rectangle 5"/>
          <p:cNvSpPr>
            <a:spLocks noChangeArrowheads="1"/>
          </p:cNvSpPr>
          <p:nvPr/>
        </p:nvSpPr>
        <p:spPr bwMode="auto">
          <a:xfrm>
            <a:off x="457200" y="1676400"/>
            <a:ext cx="8305800" cy="5000625"/>
          </a:xfrm>
          <a:prstGeom prst="rect">
            <a:avLst/>
          </a:prstGeom>
          <a:noFill/>
          <a:ln w="12700">
            <a:noFill/>
            <a:miter lim="800000"/>
            <a:headEnd/>
            <a:tailEnd/>
          </a:ln>
        </p:spPr>
        <p:txBody>
          <a:bodyPr lIns="82550" tIns="39688" rIns="82550" bIns="39688">
            <a:spAutoFit/>
          </a:bodyPr>
          <a:lstStyle/>
          <a:p>
            <a:pPr marL="342900" indent="-342900" eaLnBrk="0" hangingPunct="0">
              <a:lnSpc>
                <a:spcPct val="110000"/>
              </a:lnSpc>
              <a:spcBef>
                <a:spcPct val="20000"/>
              </a:spcBef>
              <a:buSzPct val="130000"/>
              <a:buFont typeface="Monotype Sorts" pitchFamily="2" charset="2"/>
              <a:buChar char="-"/>
            </a:pPr>
            <a:r>
              <a:rPr lang="en-US" sz="2800" b="1"/>
              <a:t>  Completed cover letter</a:t>
            </a:r>
          </a:p>
          <a:p>
            <a:pPr marL="342900" indent="-342900" eaLnBrk="0" hangingPunct="0">
              <a:lnSpc>
                <a:spcPct val="110000"/>
              </a:lnSpc>
              <a:spcBef>
                <a:spcPct val="20000"/>
              </a:spcBef>
              <a:buSzPct val="130000"/>
              <a:buFont typeface="Monotype Sorts" pitchFamily="2" charset="2"/>
              <a:buChar char="-"/>
            </a:pPr>
            <a:r>
              <a:rPr lang="en-US" sz="2800" b="1"/>
              <a:t> </a:t>
            </a:r>
            <a:r>
              <a:rPr lang="en-US" sz="2800"/>
              <a:t> </a:t>
            </a:r>
            <a:r>
              <a:rPr lang="en-US" sz="2800" b="1"/>
              <a:t>Proposal index</a:t>
            </a:r>
          </a:p>
          <a:p>
            <a:pPr marL="342900" indent="-342900" eaLnBrk="0" hangingPunct="0">
              <a:lnSpc>
                <a:spcPct val="110000"/>
              </a:lnSpc>
              <a:spcBef>
                <a:spcPct val="20000"/>
              </a:spcBef>
              <a:buSzPct val="130000"/>
              <a:buFont typeface="Monotype Sorts" pitchFamily="2" charset="2"/>
              <a:buChar char="-"/>
            </a:pPr>
            <a:r>
              <a:rPr lang="en-US" sz="2800" b="1"/>
              <a:t>  Identification of cost &amp; pricing data</a:t>
            </a:r>
          </a:p>
          <a:p>
            <a:pPr marL="342900" indent="-342900" eaLnBrk="0" hangingPunct="0">
              <a:lnSpc>
                <a:spcPct val="110000"/>
              </a:lnSpc>
              <a:spcBef>
                <a:spcPct val="20000"/>
              </a:spcBef>
              <a:buSzPct val="130000"/>
              <a:buFont typeface="Monotype Sorts" pitchFamily="2" charset="2"/>
              <a:buChar char="-"/>
            </a:pPr>
            <a:r>
              <a:rPr lang="en-US" sz="2800" b="1"/>
              <a:t>  Access to records</a:t>
            </a:r>
          </a:p>
          <a:p>
            <a:pPr marL="342900" indent="-342900" eaLnBrk="0" hangingPunct="0">
              <a:lnSpc>
                <a:spcPct val="110000"/>
              </a:lnSpc>
              <a:spcBef>
                <a:spcPct val="20000"/>
              </a:spcBef>
              <a:buSzPct val="130000"/>
              <a:buFont typeface="Monotype Sorts" pitchFamily="2" charset="2"/>
              <a:buChar char="-"/>
            </a:pPr>
            <a:r>
              <a:rPr lang="en-US" sz="2800" b="1"/>
              <a:t>  Materials</a:t>
            </a:r>
          </a:p>
          <a:p>
            <a:pPr marL="746125" lvl="1" indent="-285750" eaLnBrk="0" hangingPunct="0">
              <a:lnSpc>
                <a:spcPct val="110000"/>
              </a:lnSpc>
              <a:spcBef>
                <a:spcPct val="20000"/>
              </a:spcBef>
              <a:buSzPct val="110000"/>
              <a:buFont typeface="Monotype Sorts" pitchFamily="2" charset="2"/>
              <a:buChar char="¶"/>
            </a:pPr>
            <a:r>
              <a:rPr lang="en-US"/>
              <a:t>  </a:t>
            </a:r>
            <a:r>
              <a:rPr lang="en-US" b="1"/>
              <a:t>Priced bill of materials</a:t>
            </a:r>
          </a:p>
          <a:p>
            <a:pPr marL="746125" lvl="1" indent="-285750" eaLnBrk="0" hangingPunct="0">
              <a:lnSpc>
                <a:spcPct val="110000"/>
              </a:lnSpc>
              <a:spcBef>
                <a:spcPct val="20000"/>
              </a:spcBef>
              <a:buSzPct val="110000"/>
              <a:buFont typeface="Monotype Sorts" pitchFamily="2" charset="2"/>
              <a:buChar char="·"/>
            </a:pPr>
            <a:r>
              <a:rPr lang="en-US"/>
              <a:t>  </a:t>
            </a:r>
            <a:r>
              <a:rPr lang="en-US" b="1"/>
              <a:t>Scrap/material inspection</a:t>
            </a:r>
          </a:p>
          <a:p>
            <a:pPr marL="746125" lvl="1" indent="-285750" eaLnBrk="0" hangingPunct="0">
              <a:lnSpc>
                <a:spcPct val="110000"/>
              </a:lnSpc>
              <a:spcBef>
                <a:spcPct val="20000"/>
              </a:spcBef>
              <a:buSzPct val="110000"/>
              <a:buFont typeface="Monotype Sorts" pitchFamily="2" charset="2"/>
              <a:buChar char="¸"/>
            </a:pPr>
            <a:r>
              <a:rPr lang="en-US"/>
              <a:t>  </a:t>
            </a:r>
            <a:r>
              <a:rPr lang="en-US" b="1"/>
              <a:t>Subcontracts</a:t>
            </a:r>
          </a:p>
          <a:p>
            <a:pPr marL="746125" lvl="1" indent="-285750" eaLnBrk="0" hangingPunct="0">
              <a:lnSpc>
                <a:spcPct val="110000"/>
              </a:lnSpc>
              <a:spcBef>
                <a:spcPct val="20000"/>
              </a:spcBef>
              <a:buSzPct val="110000"/>
              <a:buFont typeface="Monotype Sorts" pitchFamily="2" charset="2"/>
              <a:buChar char="¹"/>
            </a:pPr>
            <a:r>
              <a:rPr lang="en-US" b="1"/>
              <a:t>  Interorganizational transfers</a:t>
            </a:r>
            <a:endParaRPr lang="en-US"/>
          </a:p>
          <a:p>
            <a:pPr marL="342900" indent="-342900" eaLnBrk="0" hangingPunct="0">
              <a:spcBef>
                <a:spcPct val="20000"/>
              </a:spcBef>
              <a:spcAft>
                <a:spcPct val="20000"/>
              </a:spcAft>
              <a:buClr>
                <a:schemeClr val="tx1"/>
              </a:buClr>
              <a:buSzPct val="75000"/>
              <a:buFont typeface="Wingdings" pitchFamily="2" charset="2"/>
              <a:buNone/>
            </a:pPr>
            <a:endParaRPr lang="en-US" sz="18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xfrm>
            <a:off x="685800" y="304800"/>
            <a:ext cx="7772400" cy="1143000"/>
          </a:xfrm>
        </p:spPr>
        <p:txBody>
          <a:bodyPr/>
          <a:lstStyle/>
          <a:p>
            <a:r>
              <a:rPr lang="en-US" sz="3200" b="1" smtClean="0">
                <a:solidFill>
                  <a:schemeClr val="tx1"/>
                </a:solidFill>
              </a:rPr>
              <a:t>WHAT IS AN ADEQUATE</a:t>
            </a:r>
            <a:br>
              <a:rPr lang="en-US" sz="3200" b="1" smtClean="0">
                <a:solidFill>
                  <a:schemeClr val="tx1"/>
                </a:solidFill>
              </a:rPr>
            </a:br>
            <a:r>
              <a:rPr lang="en-US" sz="3200" b="1" smtClean="0">
                <a:solidFill>
                  <a:schemeClr val="tx1"/>
                </a:solidFill>
              </a:rPr>
              <a:t>COST PROPOSAL?</a:t>
            </a:r>
          </a:p>
        </p:txBody>
      </p:sp>
      <p:sp>
        <p:nvSpPr>
          <p:cNvPr id="583683" name="Rectangle 3"/>
          <p:cNvSpPr>
            <a:spLocks noGrp="1" noChangeArrowheads="1"/>
          </p:cNvSpPr>
          <p:nvPr>
            <p:ph type="body" idx="1"/>
          </p:nvPr>
        </p:nvSpPr>
        <p:spPr>
          <a:xfrm>
            <a:off x="533400" y="1981200"/>
            <a:ext cx="8229600" cy="3429000"/>
          </a:xfrm>
        </p:spPr>
        <p:txBody>
          <a:bodyPr/>
          <a:lstStyle/>
          <a:p>
            <a:pPr marL="463550" indent="-463550">
              <a:lnSpc>
                <a:spcPct val="90000"/>
              </a:lnSpc>
              <a:buFontTx/>
              <a:buNone/>
            </a:pPr>
            <a:r>
              <a:rPr lang="en-US" sz="2400" b="1" smtClean="0"/>
              <a:t>(1) Solicitation, contract, and/or modification number;</a:t>
            </a:r>
          </a:p>
          <a:p>
            <a:pPr marL="463550" indent="-463550">
              <a:lnSpc>
                <a:spcPct val="90000"/>
              </a:lnSpc>
              <a:buFontTx/>
              <a:buNone/>
            </a:pPr>
            <a:r>
              <a:rPr lang="en-US" sz="2400" b="1" smtClean="0"/>
              <a:t>(2) Name and address of offeror;</a:t>
            </a:r>
          </a:p>
          <a:p>
            <a:pPr marL="463550" indent="-463550">
              <a:lnSpc>
                <a:spcPct val="90000"/>
              </a:lnSpc>
              <a:buFontTx/>
              <a:buNone/>
            </a:pPr>
            <a:r>
              <a:rPr lang="en-US" sz="2400" b="1" smtClean="0"/>
              <a:t>(3) Name and telephone number of point of contact;</a:t>
            </a:r>
          </a:p>
          <a:p>
            <a:pPr marL="463550" indent="-463550">
              <a:lnSpc>
                <a:spcPct val="90000"/>
              </a:lnSpc>
              <a:buFontTx/>
              <a:buNone/>
            </a:pPr>
            <a:r>
              <a:rPr lang="en-US" sz="2400" b="1" smtClean="0"/>
              <a:t>(4) Name of contract administration office (if available);</a:t>
            </a:r>
          </a:p>
          <a:p>
            <a:pPr marL="463550" indent="-463550">
              <a:lnSpc>
                <a:spcPct val="90000"/>
              </a:lnSpc>
              <a:buFontTx/>
              <a:buNone/>
            </a:pPr>
            <a:r>
              <a:rPr lang="en-US" sz="2400" b="1" smtClean="0"/>
              <a:t>(5) Type of contract action (that is, new contract, change order, price revision/redetermination, letter contract, unpriced order, or other);</a:t>
            </a:r>
          </a:p>
          <a:p>
            <a:pPr marL="463550" indent="-463550">
              <a:lnSpc>
                <a:spcPct val="90000"/>
              </a:lnSpc>
              <a:buFontTx/>
              <a:buNone/>
            </a:pPr>
            <a:r>
              <a:rPr lang="en-US" sz="2400" b="1" smtClean="0"/>
              <a:t>(6) Proposed cost; profit or fee; and total;</a:t>
            </a:r>
          </a:p>
          <a:p>
            <a:pPr marL="463550" indent="-463550">
              <a:lnSpc>
                <a:spcPct val="90000"/>
              </a:lnSpc>
              <a:buFontTx/>
              <a:buNone/>
            </a:pPr>
            <a:r>
              <a:rPr lang="en-US" sz="2400" b="1" smtClean="0"/>
              <a:t>(7) Whether you will require the use of Govt property in the performance of the contract, and, if so, what property</a:t>
            </a:r>
            <a:r>
              <a:rPr lang="en-US" sz="2400" smtClean="0"/>
              <a:t>;</a:t>
            </a:r>
          </a:p>
          <a:p>
            <a:pPr marL="463550" indent="-463550">
              <a:lnSpc>
                <a:spcPct val="120000"/>
              </a:lnSpc>
              <a:buClr>
                <a:schemeClr val="tx1"/>
              </a:buClr>
              <a:buSzPct val="75000"/>
              <a:buFont typeface="Wingdings" pitchFamily="2" charset="2"/>
              <a:buChar char="è"/>
            </a:pPr>
            <a:endParaRPr lang="en-US" b="1" smtClean="0"/>
          </a:p>
        </p:txBody>
      </p:sp>
      <p:sp>
        <p:nvSpPr>
          <p:cNvPr id="655363" name="AutoShape 5"/>
          <p:cNvSpPr>
            <a:spLocks noChangeArrowheads="1"/>
          </p:cNvSpPr>
          <p:nvPr/>
        </p:nvSpPr>
        <p:spPr bwMode="auto">
          <a:xfrm>
            <a:off x="1143000" y="2362200"/>
            <a:ext cx="228600" cy="228600"/>
          </a:xfrm>
          <a:prstGeom prst="rightArrow">
            <a:avLst>
              <a:gd name="adj1" fmla="val 50000"/>
              <a:gd name="adj2" fmla="val 25000"/>
            </a:avLst>
          </a:prstGeom>
          <a:noFill/>
          <a:ln w="12700">
            <a:noFill/>
            <a:miter lim="800000"/>
            <a:headEnd/>
            <a:tailEnd/>
          </a:ln>
        </p:spPr>
        <p:txBody>
          <a:bodyPr wrap="none" anchor="ctr">
            <a:spAutoFit/>
          </a:bodyPr>
          <a:lstStyle/>
          <a:p>
            <a:pPr eaLnBrk="0" hangingPunct="0"/>
            <a:endParaRPr lang="en-US" sz="1800"/>
          </a:p>
        </p:txBody>
      </p:sp>
      <p:sp>
        <p:nvSpPr>
          <p:cNvPr id="655364" name="Rectangle 8"/>
          <p:cNvSpPr>
            <a:spLocks noChangeArrowheads="1"/>
          </p:cNvSpPr>
          <p:nvPr/>
        </p:nvSpPr>
        <p:spPr bwMode="auto">
          <a:xfrm>
            <a:off x="304800" y="1676400"/>
            <a:ext cx="8534400" cy="366713"/>
          </a:xfrm>
          <a:prstGeom prst="rect">
            <a:avLst/>
          </a:prstGeom>
          <a:noFill/>
          <a:ln w="9525">
            <a:noFill/>
            <a:miter lim="800000"/>
            <a:headEnd/>
            <a:tailEnd/>
          </a:ln>
        </p:spPr>
        <p:txBody>
          <a:bodyPr>
            <a:spAutoFit/>
          </a:bodyPr>
          <a:lstStyle/>
          <a:p>
            <a:pPr eaLnBrk="0" hangingPunct="0">
              <a:spcBef>
                <a:spcPct val="50000"/>
              </a:spcBef>
            </a:pPr>
            <a:r>
              <a:rPr lang="en-US" sz="1800" b="1">
                <a:solidFill>
                  <a:srgbClr val="FF0000"/>
                </a:solidFill>
              </a:rPr>
              <a:t>THE</a:t>
            </a:r>
            <a:r>
              <a:rPr lang="en-US" sz="1800" b="1">
                <a:solidFill>
                  <a:schemeClr val="hlink"/>
                </a:solidFill>
              </a:rPr>
              <a:t> </a:t>
            </a:r>
            <a:r>
              <a:rPr lang="en-US" sz="1800" b="1">
                <a:solidFill>
                  <a:srgbClr val="FF0000"/>
                </a:solidFill>
              </a:rPr>
              <a:t>1st PAGE OF THE PROPOSAL</a:t>
            </a:r>
            <a:r>
              <a:rPr lang="en-US" sz="1800" b="1">
                <a:solidFill>
                  <a:schemeClr val="hlink"/>
                </a:solidFill>
              </a:rPr>
              <a:t> </a:t>
            </a:r>
            <a:r>
              <a:rPr lang="en-US" sz="1800" b="1">
                <a:solidFill>
                  <a:srgbClr val="FF0000"/>
                </a:solidFill>
              </a:rPr>
              <a:t>MUST</a:t>
            </a:r>
            <a:r>
              <a:rPr lang="en-US" sz="1800" b="1">
                <a:solidFill>
                  <a:schemeClr val="hlink"/>
                </a:solidFill>
              </a:rPr>
              <a:t> </a:t>
            </a:r>
            <a:r>
              <a:rPr lang="en-US" sz="1800" b="1">
                <a:solidFill>
                  <a:srgbClr val="FF0000"/>
                </a:solidFill>
              </a:rPr>
              <a:t>CONTAIN</a:t>
            </a:r>
            <a:r>
              <a:rPr lang="en-US" sz="1800" b="1">
                <a:solidFill>
                  <a:schemeClr val="hlink"/>
                </a:solidFill>
              </a:rPr>
              <a:t> </a:t>
            </a:r>
            <a:r>
              <a:rPr lang="en-US" sz="1800" b="1">
                <a:solidFill>
                  <a:srgbClr val="FF0000"/>
                </a:solidFill>
              </a:rPr>
              <a:t>THE FOLLOWING INFO:</a:t>
            </a:r>
          </a:p>
        </p:txBody>
      </p:sp>
      <p:sp>
        <p:nvSpPr>
          <p:cNvPr id="655365" name="Line 9"/>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
        <p:nvSpPr>
          <p:cNvPr id="655366" name="Line 10"/>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83682"/>
                                        </p:tgtEl>
                                        <p:attrNameLst>
                                          <p:attrName>style.visibility</p:attrName>
                                        </p:attrNameLst>
                                      </p:cBhvr>
                                      <p:to>
                                        <p:strVal val="visible"/>
                                      </p:to>
                                    </p:set>
                                    <p:animEffect transition="in" filter="randombar(horizontal)">
                                      <p:cBhvr>
                                        <p:cTn id="7" dur="600">
                                          <p:stCondLst>
                                            <p:cond delay="0"/>
                                          </p:stCondLst>
                                        </p:cTn>
                                        <p:tgtEl>
                                          <p:spTgt spid="58368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83683">
                                            <p:txEl>
                                              <p:pRg st="0" end="0"/>
                                            </p:txEl>
                                          </p:spTgt>
                                        </p:tgtEl>
                                        <p:attrNameLst>
                                          <p:attrName>style.visibility</p:attrName>
                                        </p:attrNameLst>
                                      </p:cBhvr>
                                      <p:to>
                                        <p:strVal val="visible"/>
                                      </p:to>
                                    </p:set>
                                    <p:animEffect transition="in" filter="randombar(horizontal)">
                                      <p:cBhvr>
                                        <p:cTn id="12" dur="500"/>
                                        <p:tgtEl>
                                          <p:spTgt spid="5836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83683">
                                            <p:txEl>
                                              <p:pRg st="1" end="1"/>
                                            </p:txEl>
                                          </p:spTgt>
                                        </p:tgtEl>
                                        <p:attrNameLst>
                                          <p:attrName>style.visibility</p:attrName>
                                        </p:attrNameLst>
                                      </p:cBhvr>
                                      <p:to>
                                        <p:strVal val="visible"/>
                                      </p:to>
                                    </p:set>
                                    <p:animEffect transition="in" filter="randombar(horizontal)">
                                      <p:cBhvr>
                                        <p:cTn id="17" dur="500"/>
                                        <p:tgtEl>
                                          <p:spTgt spid="5836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83683">
                                            <p:txEl>
                                              <p:pRg st="2" end="2"/>
                                            </p:txEl>
                                          </p:spTgt>
                                        </p:tgtEl>
                                        <p:attrNameLst>
                                          <p:attrName>style.visibility</p:attrName>
                                        </p:attrNameLst>
                                      </p:cBhvr>
                                      <p:to>
                                        <p:strVal val="visible"/>
                                      </p:to>
                                    </p:set>
                                    <p:animEffect transition="in" filter="randombar(horizontal)">
                                      <p:cBhvr>
                                        <p:cTn id="22" dur="500"/>
                                        <p:tgtEl>
                                          <p:spTgt spid="5836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83683">
                                            <p:txEl>
                                              <p:pRg st="3" end="3"/>
                                            </p:txEl>
                                          </p:spTgt>
                                        </p:tgtEl>
                                        <p:attrNameLst>
                                          <p:attrName>style.visibility</p:attrName>
                                        </p:attrNameLst>
                                      </p:cBhvr>
                                      <p:to>
                                        <p:strVal val="visible"/>
                                      </p:to>
                                    </p:set>
                                    <p:animEffect transition="in" filter="randombar(horizontal)">
                                      <p:cBhvr>
                                        <p:cTn id="27" dur="500"/>
                                        <p:tgtEl>
                                          <p:spTgt spid="5836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83683">
                                            <p:txEl>
                                              <p:pRg st="4" end="4"/>
                                            </p:txEl>
                                          </p:spTgt>
                                        </p:tgtEl>
                                        <p:attrNameLst>
                                          <p:attrName>style.visibility</p:attrName>
                                        </p:attrNameLst>
                                      </p:cBhvr>
                                      <p:to>
                                        <p:strVal val="visible"/>
                                      </p:to>
                                    </p:set>
                                    <p:animEffect transition="in" filter="randombar(horizontal)">
                                      <p:cBhvr>
                                        <p:cTn id="32" dur="500"/>
                                        <p:tgtEl>
                                          <p:spTgt spid="58368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583683">
                                            <p:txEl>
                                              <p:pRg st="5" end="5"/>
                                            </p:txEl>
                                          </p:spTgt>
                                        </p:tgtEl>
                                        <p:attrNameLst>
                                          <p:attrName>style.visibility</p:attrName>
                                        </p:attrNameLst>
                                      </p:cBhvr>
                                      <p:to>
                                        <p:strVal val="visible"/>
                                      </p:to>
                                    </p:set>
                                    <p:animEffect transition="in" filter="randombar(horizontal)">
                                      <p:cBhvr>
                                        <p:cTn id="37" dur="500"/>
                                        <p:tgtEl>
                                          <p:spTgt spid="58368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583683">
                                            <p:txEl>
                                              <p:pRg st="6" end="6"/>
                                            </p:txEl>
                                          </p:spTgt>
                                        </p:tgtEl>
                                        <p:attrNameLst>
                                          <p:attrName>style.visibility</p:attrName>
                                        </p:attrNameLst>
                                      </p:cBhvr>
                                      <p:to>
                                        <p:strVal val="visible"/>
                                      </p:to>
                                    </p:set>
                                    <p:animEffect transition="in" filter="randombar(horizontal)">
                                      <p:cBhvr>
                                        <p:cTn id="42" dur="500"/>
                                        <p:tgtEl>
                                          <p:spTgt spid="583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2" grpId="0"/>
      <p:bldP spid="583683"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7409" name="Rectangle 2"/>
          <p:cNvSpPr>
            <a:spLocks noGrp="1" noChangeArrowheads="1"/>
          </p:cNvSpPr>
          <p:nvPr>
            <p:ph type="title"/>
          </p:nvPr>
        </p:nvSpPr>
        <p:spPr>
          <a:xfrm>
            <a:off x="685800" y="304800"/>
            <a:ext cx="7772400" cy="1143000"/>
          </a:xfrm>
        </p:spPr>
        <p:txBody>
          <a:bodyPr/>
          <a:lstStyle/>
          <a:p>
            <a:r>
              <a:rPr lang="en-US" sz="3200" b="1" smtClean="0">
                <a:solidFill>
                  <a:schemeClr val="tx1"/>
                </a:solidFill>
              </a:rPr>
              <a:t>WHAT IS AN ADEQUATE</a:t>
            </a:r>
            <a:br>
              <a:rPr lang="en-US" sz="3200" b="1" smtClean="0">
                <a:solidFill>
                  <a:schemeClr val="tx1"/>
                </a:solidFill>
              </a:rPr>
            </a:br>
            <a:r>
              <a:rPr lang="en-US" sz="3200" b="1" smtClean="0">
                <a:solidFill>
                  <a:schemeClr val="tx1"/>
                </a:solidFill>
              </a:rPr>
              <a:t>COST PROPOSAL?</a:t>
            </a:r>
          </a:p>
        </p:txBody>
      </p:sp>
      <p:sp>
        <p:nvSpPr>
          <p:cNvPr id="585731" name="Rectangle 3"/>
          <p:cNvSpPr>
            <a:spLocks noGrp="1" noChangeArrowheads="1"/>
          </p:cNvSpPr>
          <p:nvPr>
            <p:ph type="body" idx="1"/>
          </p:nvPr>
        </p:nvSpPr>
        <p:spPr>
          <a:xfrm>
            <a:off x="304800" y="2057400"/>
            <a:ext cx="8534400" cy="3657600"/>
          </a:xfrm>
        </p:spPr>
        <p:txBody>
          <a:bodyPr/>
          <a:lstStyle/>
          <a:p>
            <a:pPr>
              <a:buFontTx/>
              <a:buNone/>
            </a:pPr>
            <a:r>
              <a:rPr lang="en-US" sz="2000" b="1" smtClean="0"/>
              <a:t>(9)	The following statement:  </a:t>
            </a:r>
            <a:r>
              <a:rPr lang="en-US" sz="2000" b="1" i="1" smtClean="0"/>
              <a:t>This proposal reflects our estimates and/or   actual costs as of this date and conforms with the instructions in FAR   15.403-5(b)(1) and Table 15-2.  By submitting this proposal, we grant the   Contracting Officer and authorized representative(s) the right to examine, at any time before award, those records, which include books, documents, accounting procedures and practices, and other data, regardless of type and form or whether such supporting information is specifically referenced or included in the proposal as the basis for pricing, that will permit an adequate evaluation of the proposed price.</a:t>
            </a:r>
          </a:p>
          <a:p>
            <a:pPr>
              <a:buFontTx/>
              <a:buNone/>
            </a:pPr>
            <a:r>
              <a:rPr lang="en-US" sz="2000" b="1" smtClean="0"/>
              <a:t>(10) Date of submission; and</a:t>
            </a:r>
          </a:p>
          <a:p>
            <a:pPr>
              <a:buFontTx/>
              <a:buNone/>
            </a:pPr>
            <a:r>
              <a:rPr lang="en-US" sz="2000" b="1" smtClean="0"/>
              <a:t>(11) Name, title and signature of authorized representative.</a:t>
            </a:r>
          </a:p>
          <a:p>
            <a:pPr>
              <a:lnSpc>
                <a:spcPct val="120000"/>
              </a:lnSpc>
              <a:buSzPct val="75000"/>
              <a:buFont typeface="Wingdings" pitchFamily="2" charset="2"/>
              <a:buNone/>
            </a:pPr>
            <a:endParaRPr lang="en-US" b="1" smtClean="0"/>
          </a:p>
        </p:txBody>
      </p:sp>
      <p:sp>
        <p:nvSpPr>
          <p:cNvPr id="657411" name="AutoShape 5"/>
          <p:cNvSpPr>
            <a:spLocks noChangeArrowheads="1"/>
          </p:cNvSpPr>
          <p:nvPr/>
        </p:nvSpPr>
        <p:spPr bwMode="auto">
          <a:xfrm>
            <a:off x="1143000" y="2362200"/>
            <a:ext cx="228600" cy="228600"/>
          </a:xfrm>
          <a:prstGeom prst="rightArrow">
            <a:avLst>
              <a:gd name="adj1" fmla="val 50000"/>
              <a:gd name="adj2" fmla="val 25000"/>
            </a:avLst>
          </a:prstGeom>
          <a:noFill/>
          <a:ln w="12700">
            <a:noFill/>
            <a:miter lim="800000"/>
            <a:headEnd/>
            <a:tailEnd/>
          </a:ln>
        </p:spPr>
        <p:txBody>
          <a:bodyPr wrap="none" anchor="ctr">
            <a:spAutoFit/>
          </a:bodyPr>
          <a:lstStyle/>
          <a:p>
            <a:pPr eaLnBrk="0" hangingPunct="0"/>
            <a:endParaRPr lang="en-US" sz="1800"/>
          </a:p>
        </p:txBody>
      </p:sp>
      <p:sp>
        <p:nvSpPr>
          <p:cNvPr id="657412" name="Rectangle 9"/>
          <p:cNvSpPr>
            <a:spLocks noChangeArrowheads="1"/>
          </p:cNvSpPr>
          <p:nvPr/>
        </p:nvSpPr>
        <p:spPr bwMode="auto">
          <a:xfrm>
            <a:off x="381000" y="1676400"/>
            <a:ext cx="8534400" cy="366713"/>
          </a:xfrm>
          <a:prstGeom prst="rect">
            <a:avLst/>
          </a:prstGeom>
          <a:noFill/>
          <a:ln w="9525">
            <a:noFill/>
            <a:miter lim="800000"/>
            <a:headEnd/>
            <a:tailEnd/>
          </a:ln>
        </p:spPr>
        <p:txBody>
          <a:bodyPr>
            <a:spAutoFit/>
          </a:bodyPr>
          <a:lstStyle/>
          <a:p>
            <a:pPr eaLnBrk="0" hangingPunct="0">
              <a:spcBef>
                <a:spcPct val="50000"/>
              </a:spcBef>
            </a:pPr>
            <a:r>
              <a:rPr lang="en-US" sz="1800" b="1">
                <a:solidFill>
                  <a:srgbClr val="FF0000"/>
                </a:solidFill>
              </a:rPr>
              <a:t>THE</a:t>
            </a:r>
            <a:r>
              <a:rPr lang="en-US" sz="1800" b="1">
                <a:solidFill>
                  <a:schemeClr val="hlink"/>
                </a:solidFill>
              </a:rPr>
              <a:t> </a:t>
            </a:r>
            <a:r>
              <a:rPr lang="en-US" sz="1800" b="1">
                <a:solidFill>
                  <a:srgbClr val="FF0000"/>
                </a:solidFill>
              </a:rPr>
              <a:t>1st PAGE OF THE PROPOSAL</a:t>
            </a:r>
            <a:r>
              <a:rPr lang="en-US" sz="1800" b="1">
                <a:solidFill>
                  <a:schemeClr val="hlink"/>
                </a:solidFill>
              </a:rPr>
              <a:t> </a:t>
            </a:r>
            <a:r>
              <a:rPr lang="en-US" sz="1800" b="1">
                <a:solidFill>
                  <a:srgbClr val="FF0000"/>
                </a:solidFill>
              </a:rPr>
              <a:t>MUST</a:t>
            </a:r>
            <a:r>
              <a:rPr lang="en-US" sz="1800" b="1">
                <a:solidFill>
                  <a:schemeClr val="hlink"/>
                </a:solidFill>
              </a:rPr>
              <a:t> </a:t>
            </a:r>
            <a:r>
              <a:rPr lang="en-US" sz="1800" b="1">
                <a:solidFill>
                  <a:srgbClr val="FF0000"/>
                </a:solidFill>
              </a:rPr>
              <a:t>CONTAIN</a:t>
            </a:r>
            <a:r>
              <a:rPr lang="en-US" sz="1800" b="1">
                <a:solidFill>
                  <a:schemeClr val="hlink"/>
                </a:solidFill>
              </a:rPr>
              <a:t> </a:t>
            </a:r>
            <a:r>
              <a:rPr lang="en-US" sz="1800" b="1">
                <a:solidFill>
                  <a:srgbClr val="FF0000"/>
                </a:solidFill>
              </a:rPr>
              <a:t>THE FOLLOWING INFO:</a:t>
            </a:r>
          </a:p>
        </p:txBody>
      </p:sp>
      <p:sp>
        <p:nvSpPr>
          <p:cNvPr id="657413" name="Line 10"/>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57414" name="Line 11"/>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 fill="hold" grpId="0" nodeType="clickEffect">
                                  <p:stCondLst>
                                    <p:cond delay="0"/>
                                  </p:stCondLst>
                                  <p:childTnLst>
                                    <p:set>
                                      <p:cBhvr>
                                        <p:cTn id="6" dur="1" fill="hold">
                                          <p:stCondLst>
                                            <p:cond delay="0"/>
                                          </p:stCondLst>
                                        </p:cTn>
                                        <p:tgtEl>
                                          <p:spTgt spid="585731">
                                            <p:txEl>
                                              <p:pRg st="0" end="0"/>
                                            </p:txEl>
                                          </p:spTgt>
                                        </p:tgtEl>
                                        <p:attrNameLst>
                                          <p:attrName>style.visibility</p:attrName>
                                        </p:attrNameLst>
                                      </p:cBhvr>
                                      <p:to>
                                        <p:strVal val="visible"/>
                                      </p:to>
                                    </p:set>
                                    <p:anim calcmode="lin" valueType="num">
                                      <p:cBhvr>
                                        <p:cTn id="7" dur="500" fill="hold"/>
                                        <p:tgtEl>
                                          <p:spTgt spid="585731">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585731">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585731">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585731">
                                            <p:txEl>
                                              <p:pRg st="0" end="0"/>
                                            </p:txEl>
                                          </p:spTgt>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585731">
                                            <p:txEl>
                                              <p:pRg st="0" end="0"/>
                                            </p:txEl>
                                          </p:spTgt>
                                        </p:tgtEl>
                                        <p:attrNameLst>
                                          <p:attrName>ppt_c</p:attrName>
                                        </p:attrNameLst>
                                      </p:cBhvr>
                                      <p:to>
                                        <a:srgbClr val="990000"/>
                                      </p:to>
                                    </p:animClr>
                                  </p:subTnLst>
                                </p:cTn>
                              </p:par>
                              <p:par>
                                <p:cTn id="11" presetID="17" presetClass="entr" presetSubtype="1" fill="hold" grpId="0" nodeType="withEffect">
                                  <p:stCondLst>
                                    <p:cond delay="0"/>
                                  </p:stCondLst>
                                  <p:childTnLst>
                                    <p:set>
                                      <p:cBhvr>
                                        <p:cTn id="12" dur="1" fill="hold">
                                          <p:stCondLst>
                                            <p:cond delay="0"/>
                                          </p:stCondLst>
                                        </p:cTn>
                                        <p:tgtEl>
                                          <p:spTgt spid="585731">
                                            <p:txEl>
                                              <p:pRg st="1" end="1"/>
                                            </p:txEl>
                                          </p:spTgt>
                                        </p:tgtEl>
                                        <p:attrNameLst>
                                          <p:attrName>style.visibility</p:attrName>
                                        </p:attrNameLst>
                                      </p:cBhvr>
                                      <p:to>
                                        <p:strVal val="visible"/>
                                      </p:to>
                                    </p:set>
                                    <p:anim calcmode="lin" valueType="num">
                                      <p:cBhvr>
                                        <p:cTn id="13" dur="500" fill="hold"/>
                                        <p:tgtEl>
                                          <p:spTgt spid="585731">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585731">
                                            <p:txEl>
                                              <p:pRg st="1" end="1"/>
                                            </p:txEl>
                                          </p:spTgt>
                                        </p:tgtEl>
                                        <p:attrNameLst>
                                          <p:attrName>ppt_y</p:attrName>
                                        </p:attrNameLst>
                                      </p:cBhvr>
                                      <p:tavLst>
                                        <p:tav tm="0">
                                          <p:val>
                                            <p:strVal val="#ppt_y-#ppt_h/2"/>
                                          </p:val>
                                        </p:tav>
                                        <p:tav tm="100000">
                                          <p:val>
                                            <p:strVal val="#ppt_y"/>
                                          </p:val>
                                        </p:tav>
                                      </p:tavLst>
                                    </p:anim>
                                    <p:anim calcmode="lin" valueType="num">
                                      <p:cBhvr>
                                        <p:cTn id="15" dur="500" fill="hold"/>
                                        <p:tgtEl>
                                          <p:spTgt spid="585731">
                                            <p:txEl>
                                              <p:pRg st="1" end="1"/>
                                            </p:txEl>
                                          </p:spTgt>
                                        </p:tgtEl>
                                        <p:attrNameLst>
                                          <p:attrName>ppt_w</p:attrName>
                                        </p:attrNameLst>
                                      </p:cBhvr>
                                      <p:tavLst>
                                        <p:tav tm="0">
                                          <p:val>
                                            <p:strVal val="#ppt_w"/>
                                          </p:val>
                                        </p:tav>
                                        <p:tav tm="100000">
                                          <p:val>
                                            <p:strVal val="#ppt_w"/>
                                          </p:val>
                                        </p:tav>
                                      </p:tavLst>
                                    </p:anim>
                                    <p:anim calcmode="lin" valueType="num">
                                      <p:cBhvr>
                                        <p:cTn id="16" dur="500" fill="hold"/>
                                        <p:tgtEl>
                                          <p:spTgt spid="585731">
                                            <p:txEl>
                                              <p:pRg st="1" end="1"/>
                                            </p:txEl>
                                          </p:spTgt>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585731">
                                            <p:txEl>
                                              <p:pRg st="1" end="1"/>
                                            </p:txEl>
                                          </p:spTgt>
                                        </p:tgtEl>
                                        <p:attrNameLst>
                                          <p:attrName>ppt_c</p:attrName>
                                        </p:attrNameLst>
                                      </p:cBhvr>
                                      <p:to>
                                        <a:srgbClr val="990000"/>
                                      </p:to>
                                    </p:animClr>
                                  </p:subTnLst>
                                </p:cTn>
                              </p:par>
                              <p:par>
                                <p:cTn id="17" presetID="17" presetClass="entr" presetSubtype="1" fill="hold" grpId="0" nodeType="withEffect">
                                  <p:stCondLst>
                                    <p:cond delay="0"/>
                                  </p:stCondLst>
                                  <p:childTnLst>
                                    <p:set>
                                      <p:cBhvr>
                                        <p:cTn id="18" dur="1" fill="hold">
                                          <p:stCondLst>
                                            <p:cond delay="0"/>
                                          </p:stCondLst>
                                        </p:cTn>
                                        <p:tgtEl>
                                          <p:spTgt spid="585731">
                                            <p:txEl>
                                              <p:pRg st="2" end="2"/>
                                            </p:txEl>
                                          </p:spTgt>
                                        </p:tgtEl>
                                        <p:attrNameLst>
                                          <p:attrName>style.visibility</p:attrName>
                                        </p:attrNameLst>
                                      </p:cBhvr>
                                      <p:to>
                                        <p:strVal val="visible"/>
                                      </p:to>
                                    </p:set>
                                    <p:anim calcmode="lin" valueType="num">
                                      <p:cBhvr>
                                        <p:cTn id="19" dur="500" fill="hold"/>
                                        <p:tgtEl>
                                          <p:spTgt spid="585731">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585731">
                                            <p:txEl>
                                              <p:pRg st="2" end="2"/>
                                            </p:txEl>
                                          </p:spTgt>
                                        </p:tgtEl>
                                        <p:attrNameLst>
                                          <p:attrName>ppt_y</p:attrName>
                                        </p:attrNameLst>
                                      </p:cBhvr>
                                      <p:tavLst>
                                        <p:tav tm="0">
                                          <p:val>
                                            <p:strVal val="#ppt_y-#ppt_h/2"/>
                                          </p:val>
                                        </p:tav>
                                        <p:tav tm="100000">
                                          <p:val>
                                            <p:strVal val="#ppt_y"/>
                                          </p:val>
                                        </p:tav>
                                      </p:tavLst>
                                    </p:anim>
                                    <p:anim calcmode="lin" valueType="num">
                                      <p:cBhvr>
                                        <p:cTn id="21" dur="500" fill="hold"/>
                                        <p:tgtEl>
                                          <p:spTgt spid="585731">
                                            <p:txEl>
                                              <p:pRg st="2" end="2"/>
                                            </p:txEl>
                                          </p:spTgt>
                                        </p:tgtEl>
                                        <p:attrNameLst>
                                          <p:attrName>ppt_w</p:attrName>
                                        </p:attrNameLst>
                                      </p:cBhvr>
                                      <p:tavLst>
                                        <p:tav tm="0">
                                          <p:val>
                                            <p:strVal val="#ppt_w"/>
                                          </p:val>
                                        </p:tav>
                                        <p:tav tm="100000">
                                          <p:val>
                                            <p:strVal val="#ppt_w"/>
                                          </p:val>
                                        </p:tav>
                                      </p:tavLst>
                                    </p:anim>
                                    <p:anim calcmode="lin" valueType="num">
                                      <p:cBhvr>
                                        <p:cTn id="22" dur="500" fill="hold"/>
                                        <p:tgtEl>
                                          <p:spTgt spid="585731">
                                            <p:txEl>
                                              <p:pRg st="2" end="2"/>
                                            </p:txEl>
                                          </p:spTgt>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585731">
                                            <p:txEl>
                                              <p:pRg st="2" end="2"/>
                                            </p:txEl>
                                          </p:spTgt>
                                        </p:tgtEl>
                                        <p:attrNameLst>
                                          <p:attrName>ppt_c</p:attrName>
                                        </p:attrNameLst>
                                      </p:cBhvr>
                                      <p:to>
                                        <a:srgbClr val="99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7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3776" name="Rectangle 2"/>
          <p:cNvSpPr>
            <a:spLocks noGrp="1" noChangeArrowheads="1"/>
          </p:cNvSpPr>
          <p:nvPr>
            <p:ph type="title"/>
          </p:nvPr>
        </p:nvSpPr>
        <p:spPr>
          <a:xfrm>
            <a:off x="1143000" y="457200"/>
            <a:ext cx="7772400" cy="1143000"/>
          </a:xfrm>
        </p:spPr>
        <p:txBody>
          <a:bodyPr/>
          <a:lstStyle/>
          <a:p>
            <a:r>
              <a:rPr lang="en-US" sz="2800" b="1" smtClean="0"/>
              <a:t>Department of Defense (DoD) Organization</a:t>
            </a:r>
          </a:p>
        </p:txBody>
      </p:sp>
      <p:sp>
        <p:nvSpPr>
          <p:cNvPr id="543777" name="Line 3"/>
          <p:cNvSpPr>
            <a:spLocks noChangeShapeType="1"/>
          </p:cNvSpPr>
          <p:nvPr/>
        </p:nvSpPr>
        <p:spPr bwMode="auto">
          <a:xfrm>
            <a:off x="304800" y="1752600"/>
            <a:ext cx="8610600" cy="0"/>
          </a:xfrm>
          <a:prstGeom prst="line">
            <a:avLst/>
          </a:prstGeom>
          <a:noFill/>
          <a:ln w="57150">
            <a:solidFill>
              <a:schemeClr val="tx1"/>
            </a:solidFill>
            <a:round/>
            <a:headEnd/>
            <a:tailEnd/>
          </a:ln>
        </p:spPr>
        <p:txBody>
          <a:bodyPr wrap="none" anchor="ctr"/>
          <a:lstStyle/>
          <a:p>
            <a:endParaRPr lang="en-US"/>
          </a:p>
        </p:txBody>
      </p:sp>
      <p:sp>
        <p:nvSpPr>
          <p:cNvPr id="543778" name="Line 4"/>
          <p:cNvSpPr>
            <a:spLocks noChangeShapeType="1"/>
          </p:cNvSpPr>
          <p:nvPr/>
        </p:nvSpPr>
        <p:spPr bwMode="auto">
          <a:xfrm>
            <a:off x="304800" y="1676400"/>
            <a:ext cx="8610600" cy="0"/>
          </a:xfrm>
          <a:prstGeom prst="line">
            <a:avLst/>
          </a:prstGeom>
          <a:noFill/>
          <a:ln w="57150">
            <a:solidFill>
              <a:srgbClr val="FF0000"/>
            </a:solidFill>
            <a:round/>
            <a:headEnd/>
            <a:tailEnd/>
          </a:ln>
        </p:spPr>
        <p:txBody>
          <a:bodyPr wrap="none" anchor="ctr"/>
          <a:lstStyle/>
          <a:p>
            <a:endParaRPr lang="en-US"/>
          </a:p>
        </p:txBody>
      </p:sp>
      <p:graphicFrame>
        <p:nvGraphicFramePr>
          <p:cNvPr id="2" name="Diagram 1"/>
          <p:cNvGraphicFramePr/>
          <p:nvPr/>
        </p:nvGraphicFramePr>
        <p:xfrm>
          <a:off x="457200" y="990600"/>
          <a:ext cx="8305800" cy="632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9457" name="Rectangle 2"/>
          <p:cNvSpPr>
            <a:spLocks noGrp="1" noChangeArrowheads="1"/>
          </p:cNvSpPr>
          <p:nvPr>
            <p:ph type="title"/>
          </p:nvPr>
        </p:nvSpPr>
        <p:spPr>
          <a:xfrm>
            <a:off x="1371600" y="304800"/>
            <a:ext cx="7467600" cy="1143000"/>
          </a:xfrm>
        </p:spPr>
        <p:txBody>
          <a:bodyPr/>
          <a:lstStyle/>
          <a:p>
            <a:r>
              <a:rPr lang="en-US" sz="3200" b="1" smtClean="0">
                <a:solidFill>
                  <a:schemeClr val="tx1"/>
                </a:solidFill>
              </a:rPr>
              <a:t>WHAT IS AN ADEQUATE</a:t>
            </a:r>
            <a:br>
              <a:rPr lang="en-US" sz="3200" b="1" smtClean="0">
                <a:solidFill>
                  <a:schemeClr val="tx1"/>
                </a:solidFill>
              </a:rPr>
            </a:br>
            <a:r>
              <a:rPr lang="en-US" sz="3200" b="1" smtClean="0">
                <a:solidFill>
                  <a:schemeClr val="tx1"/>
                </a:solidFill>
              </a:rPr>
              <a:t>COST PROPOSAL</a:t>
            </a:r>
          </a:p>
        </p:txBody>
      </p:sp>
      <p:sp>
        <p:nvSpPr>
          <p:cNvPr id="587779" name="Rectangle 3"/>
          <p:cNvSpPr>
            <a:spLocks noGrp="1" noChangeArrowheads="1"/>
          </p:cNvSpPr>
          <p:nvPr>
            <p:ph type="body" idx="1"/>
          </p:nvPr>
        </p:nvSpPr>
        <p:spPr>
          <a:xfrm>
            <a:off x="381000" y="1828800"/>
            <a:ext cx="8763000" cy="3657600"/>
          </a:xfrm>
        </p:spPr>
        <p:txBody>
          <a:bodyPr/>
          <a:lstStyle/>
          <a:p>
            <a:pPr>
              <a:lnSpc>
                <a:spcPct val="80000"/>
              </a:lnSpc>
              <a:spcAft>
                <a:spcPct val="20000"/>
              </a:spcAft>
              <a:buSzPct val="130000"/>
              <a:buFont typeface="Monotype Sorts" pitchFamily="2" charset="2"/>
              <a:buChar char="-"/>
            </a:pPr>
            <a:r>
              <a:rPr lang="en-US" sz="2400" b="1" smtClean="0"/>
              <a:t>  </a:t>
            </a:r>
            <a:r>
              <a:rPr lang="en-US" sz="2800" b="1" smtClean="0"/>
              <a:t>Direct labor</a:t>
            </a:r>
            <a:endParaRPr lang="en-US" sz="2400" b="1" smtClean="0"/>
          </a:p>
          <a:p>
            <a:pPr lvl="1">
              <a:lnSpc>
                <a:spcPct val="80000"/>
              </a:lnSpc>
              <a:spcAft>
                <a:spcPct val="20000"/>
              </a:spcAft>
              <a:buSzPct val="110000"/>
              <a:buFont typeface="Monotype Sorts" pitchFamily="2" charset="2"/>
              <a:buChar char="¶"/>
            </a:pPr>
            <a:r>
              <a:rPr lang="en-US" sz="2400" b="1" smtClean="0"/>
              <a:t> Basis for estimate of labor hrs (actual/engr est)</a:t>
            </a:r>
          </a:p>
          <a:p>
            <a:pPr lvl="1">
              <a:lnSpc>
                <a:spcPct val="80000"/>
              </a:lnSpc>
              <a:spcAft>
                <a:spcPct val="20000"/>
              </a:spcAft>
              <a:buSzPct val="110000"/>
              <a:buFont typeface="Monotype Sorts" pitchFamily="2" charset="2"/>
              <a:buChar char="·"/>
            </a:pPr>
            <a:r>
              <a:rPr lang="en-US" sz="2400" b="1" smtClean="0"/>
              <a:t> Basis for labor rates </a:t>
            </a:r>
          </a:p>
          <a:p>
            <a:pPr lvl="1">
              <a:lnSpc>
                <a:spcPct val="80000"/>
              </a:lnSpc>
              <a:spcAft>
                <a:spcPct val="20000"/>
              </a:spcAft>
              <a:buSzPct val="110000"/>
              <a:buFont typeface="Monotype Sorts" pitchFamily="2" charset="2"/>
              <a:buChar char="¸"/>
            </a:pPr>
            <a:r>
              <a:rPr lang="en-US" sz="2400" b="1" smtClean="0"/>
              <a:t> escalation factors (if proposed) (DRI/BLS)</a:t>
            </a:r>
          </a:p>
          <a:p>
            <a:pPr>
              <a:lnSpc>
                <a:spcPct val="80000"/>
              </a:lnSpc>
              <a:spcAft>
                <a:spcPct val="20000"/>
              </a:spcAft>
              <a:buSzPct val="110000"/>
              <a:buFont typeface="Monotype Sorts" pitchFamily="2" charset="2"/>
              <a:buChar char="-"/>
            </a:pPr>
            <a:r>
              <a:rPr lang="en-US" sz="2800" b="1" smtClean="0"/>
              <a:t>  Indirect costs</a:t>
            </a:r>
          </a:p>
          <a:p>
            <a:pPr lvl="1">
              <a:lnSpc>
                <a:spcPct val="80000"/>
              </a:lnSpc>
              <a:spcAft>
                <a:spcPct val="20000"/>
              </a:spcAft>
              <a:buSzPct val="110000"/>
              <a:buFont typeface="Monotype Sorts" pitchFamily="2" charset="2"/>
              <a:buChar char="¶"/>
            </a:pPr>
            <a:r>
              <a:rPr lang="en-US" sz="2400" b="1" smtClean="0"/>
              <a:t> Clear explanation of rate development</a:t>
            </a:r>
          </a:p>
          <a:p>
            <a:pPr lvl="1">
              <a:lnSpc>
                <a:spcPct val="80000"/>
              </a:lnSpc>
              <a:spcAft>
                <a:spcPct val="20000"/>
              </a:spcAft>
              <a:buSzPct val="110000"/>
              <a:buFont typeface="Monotype Sorts" pitchFamily="2" charset="2"/>
              <a:buChar char="·"/>
            </a:pPr>
            <a:r>
              <a:rPr lang="en-US" sz="2400" b="1" smtClean="0"/>
              <a:t> List of expenses comprising the pool</a:t>
            </a:r>
          </a:p>
          <a:p>
            <a:pPr lvl="1">
              <a:lnSpc>
                <a:spcPct val="80000"/>
              </a:lnSpc>
              <a:spcAft>
                <a:spcPct val="20000"/>
              </a:spcAft>
              <a:buSzPct val="110000"/>
              <a:buFont typeface="Monotype Sorts" pitchFamily="2" charset="2"/>
              <a:buChar char="¸"/>
            </a:pPr>
            <a:r>
              <a:rPr lang="en-US" sz="2400" b="1" smtClean="0"/>
              <a:t> Is the selection of base equitable?</a:t>
            </a:r>
          </a:p>
          <a:p>
            <a:pPr lvl="1">
              <a:lnSpc>
                <a:spcPct val="80000"/>
              </a:lnSpc>
              <a:spcAft>
                <a:spcPct val="20000"/>
              </a:spcAft>
              <a:buSzPct val="110000"/>
              <a:buFont typeface="Monotype Sorts" pitchFamily="2" charset="2"/>
              <a:buChar char="¹"/>
            </a:pPr>
            <a:r>
              <a:rPr lang="en-US" sz="2400" b="1" smtClean="0"/>
              <a:t> Do pool &amp; base costs reflect known facts?</a:t>
            </a:r>
          </a:p>
          <a:p>
            <a:pPr>
              <a:lnSpc>
                <a:spcPct val="80000"/>
              </a:lnSpc>
              <a:spcAft>
                <a:spcPct val="20000"/>
              </a:spcAft>
              <a:buSzPct val="110000"/>
              <a:buFont typeface="Monotype Sorts" pitchFamily="2" charset="2"/>
              <a:buChar char="-"/>
            </a:pPr>
            <a:r>
              <a:rPr lang="en-US" sz="2800" b="1" smtClean="0"/>
              <a:t>  Other direct costs</a:t>
            </a:r>
            <a:endParaRPr lang="en-US" sz="3600" b="1" smtClean="0"/>
          </a:p>
        </p:txBody>
      </p:sp>
      <p:sp>
        <p:nvSpPr>
          <p:cNvPr id="659459" name="Line 8"/>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59460" name="Line 9"/>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anim calcmode="lin" valueType="num">
                                      <p:cBhvr>
                                        <p:cTn id="7" dur="500" fill="hold"/>
                                        <p:tgtEl>
                                          <p:spTgt spid="587779">
                                            <p:txEl>
                                              <p:pRg st="0" end="0"/>
                                            </p:txEl>
                                          </p:spTgt>
                                        </p:tgtEl>
                                        <p:attrNameLst>
                                          <p:attrName>ppt_x</p:attrName>
                                        </p:attrNameLst>
                                      </p:cBhvr>
                                      <p:tavLst>
                                        <p:tav tm="0">
                                          <p:val>
                                            <p:strVal val="#ppt_x-#ppt_w/2"/>
                                          </p:val>
                                        </p:tav>
                                        <p:tav tm="100000">
                                          <p:val>
                                            <p:strVal val="#ppt_x"/>
                                          </p:val>
                                        </p:tav>
                                      </p:tavLst>
                                    </p:anim>
                                    <p:anim calcmode="lin" valueType="num">
                                      <p:cBhvr>
                                        <p:cTn id="8" dur="500" fill="hold"/>
                                        <p:tgtEl>
                                          <p:spTgt spid="58777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87779">
                                            <p:txEl>
                                              <p:pRg st="0" end="0"/>
                                            </p:txEl>
                                          </p:spTgt>
                                        </p:tgtEl>
                                        <p:attrNameLst>
                                          <p:attrName>ppt_w</p:attrName>
                                        </p:attrNameLst>
                                      </p:cBhvr>
                                      <p:tavLst>
                                        <p:tav tm="0">
                                          <p:val>
                                            <p:fltVal val="0"/>
                                          </p:val>
                                        </p:tav>
                                        <p:tav tm="100000">
                                          <p:val>
                                            <p:strVal val="#ppt_w"/>
                                          </p:val>
                                        </p:tav>
                                      </p:tavLst>
                                    </p:anim>
                                    <p:anim calcmode="lin" valueType="num">
                                      <p:cBhvr>
                                        <p:cTn id="10" dur="500" fill="hold"/>
                                        <p:tgtEl>
                                          <p:spTgt spid="587779">
                                            <p:txEl>
                                              <p:pRg st="0" end="0"/>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0" end="0"/>
                                            </p:txEl>
                                          </p:spTgt>
                                        </p:tgtEl>
                                        <p:attrNameLst>
                                          <p:attrName>ppt_c</p:attrName>
                                        </p:attrNameLst>
                                      </p:cBhvr>
                                      <p:to>
                                        <a:schemeClr val="tx2"/>
                                      </p:to>
                                    </p:animClr>
                                  </p:subTnLst>
                                </p:cTn>
                              </p:par>
                              <p:par>
                                <p:cTn id="11" presetID="17" presetClass="entr" presetSubtype="8" fill="hold" grpId="0" nodeType="withEffect">
                                  <p:stCondLst>
                                    <p:cond delay="0"/>
                                  </p:stCondLst>
                                  <p:childTnLst>
                                    <p:set>
                                      <p:cBhvr>
                                        <p:cTn id="12" dur="1" fill="hold">
                                          <p:stCondLst>
                                            <p:cond delay="0"/>
                                          </p:stCondLst>
                                        </p:cTn>
                                        <p:tgtEl>
                                          <p:spTgt spid="587779">
                                            <p:txEl>
                                              <p:pRg st="1" end="1"/>
                                            </p:txEl>
                                          </p:spTgt>
                                        </p:tgtEl>
                                        <p:attrNameLst>
                                          <p:attrName>style.visibility</p:attrName>
                                        </p:attrNameLst>
                                      </p:cBhvr>
                                      <p:to>
                                        <p:strVal val="visible"/>
                                      </p:to>
                                    </p:set>
                                    <p:anim calcmode="lin" valueType="num">
                                      <p:cBhvr>
                                        <p:cTn id="13" dur="500" fill="hold"/>
                                        <p:tgtEl>
                                          <p:spTgt spid="587779">
                                            <p:txEl>
                                              <p:pRg st="1" end="1"/>
                                            </p:txEl>
                                          </p:spTgt>
                                        </p:tgtEl>
                                        <p:attrNameLst>
                                          <p:attrName>ppt_x</p:attrName>
                                        </p:attrNameLst>
                                      </p:cBhvr>
                                      <p:tavLst>
                                        <p:tav tm="0">
                                          <p:val>
                                            <p:strVal val="#ppt_x-#ppt_w/2"/>
                                          </p:val>
                                        </p:tav>
                                        <p:tav tm="100000">
                                          <p:val>
                                            <p:strVal val="#ppt_x"/>
                                          </p:val>
                                        </p:tav>
                                      </p:tavLst>
                                    </p:anim>
                                    <p:anim calcmode="lin" valueType="num">
                                      <p:cBhvr>
                                        <p:cTn id="14" dur="500" fill="hold"/>
                                        <p:tgtEl>
                                          <p:spTgt spid="587779">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58777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87779">
                                            <p:txEl>
                                              <p:pRg st="1" end="1"/>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1" end="1"/>
                                            </p:txEl>
                                          </p:spTgt>
                                        </p:tgtEl>
                                        <p:attrNameLst>
                                          <p:attrName>ppt_c</p:attrName>
                                        </p:attrNameLst>
                                      </p:cBhvr>
                                      <p:to>
                                        <a:schemeClr val="tx2"/>
                                      </p:to>
                                    </p:animClr>
                                  </p:subTnLst>
                                </p:cTn>
                              </p:par>
                              <p:par>
                                <p:cTn id="17" presetID="17" presetClass="entr" presetSubtype="8" fill="hold" grpId="0" nodeType="withEffect">
                                  <p:stCondLst>
                                    <p:cond delay="0"/>
                                  </p:stCondLst>
                                  <p:childTnLst>
                                    <p:set>
                                      <p:cBhvr>
                                        <p:cTn id="18" dur="1" fill="hold">
                                          <p:stCondLst>
                                            <p:cond delay="0"/>
                                          </p:stCondLst>
                                        </p:cTn>
                                        <p:tgtEl>
                                          <p:spTgt spid="587779">
                                            <p:txEl>
                                              <p:pRg st="2" end="2"/>
                                            </p:txEl>
                                          </p:spTgt>
                                        </p:tgtEl>
                                        <p:attrNameLst>
                                          <p:attrName>style.visibility</p:attrName>
                                        </p:attrNameLst>
                                      </p:cBhvr>
                                      <p:to>
                                        <p:strVal val="visible"/>
                                      </p:to>
                                    </p:set>
                                    <p:anim calcmode="lin" valueType="num">
                                      <p:cBhvr>
                                        <p:cTn id="19" dur="500" fill="hold"/>
                                        <p:tgtEl>
                                          <p:spTgt spid="587779">
                                            <p:txEl>
                                              <p:pRg st="2" end="2"/>
                                            </p:txEl>
                                          </p:spTgt>
                                        </p:tgtEl>
                                        <p:attrNameLst>
                                          <p:attrName>ppt_x</p:attrName>
                                        </p:attrNameLst>
                                      </p:cBhvr>
                                      <p:tavLst>
                                        <p:tav tm="0">
                                          <p:val>
                                            <p:strVal val="#ppt_x-#ppt_w/2"/>
                                          </p:val>
                                        </p:tav>
                                        <p:tav tm="100000">
                                          <p:val>
                                            <p:strVal val="#ppt_x"/>
                                          </p:val>
                                        </p:tav>
                                      </p:tavLst>
                                    </p:anim>
                                    <p:anim calcmode="lin" valueType="num">
                                      <p:cBhvr>
                                        <p:cTn id="20" dur="500" fill="hold"/>
                                        <p:tgtEl>
                                          <p:spTgt spid="587779">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58777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87779">
                                            <p:txEl>
                                              <p:pRg st="2" end="2"/>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2" end="2"/>
                                            </p:txEl>
                                          </p:spTgt>
                                        </p:tgtEl>
                                        <p:attrNameLst>
                                          <p:attrName>ppt_c</p:attrName>
                                        </p:attrNameLst>
                                      </p:cBhvr>
                                      <p:to>
                                        <a:schemeClr val="tx2"/>
                                      </p:to>
                                    </p:animClr>
                                  </p:subTnLst>
                                </p:cTn>
                              </p:par>
                              <p:par>
                                <p:cTn id="23" presetID="17" presetClass="entr" presetSubtype="8" fill="hold" grpId="0" nodeType="withEffect">
                                  <p:stCondLst>
                                    <p:cond delay="0"/>
                                  </p:stCondLst>
                                  <p:childTnLst>
                                    <p:set>
                                      <p:cBhvr>
                                        <p:cTn id="24" dur="1" fill="hold">
                                          <p:stCondLst>
                                            <p:cond delay="0"/>
                                          </p:stCondLst>
                                        </p:cTn>
                                        <p:tgtEl>
                                          <p:spTgt spid="587779">
                                            <p:txEl>
                                              <p:pRg st="3" end="3"/>
                                            </p:txEl>
                                          </p:spTgt>
                                        </p:tgtEl>
                                        <p:attrNameLst>
                                          <p:attrName>style.visibility</p:attrName>
                                        </p:attrNameLst>
                                      </p:cBhvr>
                                      <p:to>
                                        <p:strVal val="visible"/>
                                      </p:to>
                                    </p:set>
                                    <p:anim calcmode="lin" valueType="num">
                                      <p:cBhvr>
                                        <p:cTn id="25" dur="500" fill="hold"/>
                                        <p:tgtEl>
                                          <p:spTgt spid="587779">
                                            <p:txEl>
                                              <p:pRg st="3" end="3"/>
                                            </p:txEl>
                                          </p:spTgt>
                                        </p:tgtEl>
                                        <p:attrNameLst>
                                          <p:attrName>ppt_x</p:attrName>
                                        </p:attrNameLst>
                                      </p:cBhvr>
                                      <p:tavLst>
                                        <p:tav tm="0">
                                          <p:val>
                                            <p:strVal val="#ppt_x-#ppt_w/2"/>
                                          </p:val>
                                        </p:tav>
                                        <p:tav tm="100000">
                                          <p:val>
                                            <p:strVal val="#ppt_x"/>
                                          </p:val>
                                        </p:tav>
                                      </p:tavLst>
                                    </p:anim>
                                    <p:anim calcmode="lin" valueType="num">
                                      <p:cBhvr>
                                        <p:cTn id="26" dur="500" fill="hold"/>
                                        <p:tgtEl>
                                          <p:spTgt spid="587779">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587779">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587779">
                                            <p:txEl>
                                              <p:pRg st="3" end="3"/>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3" end="3"/>
                                            </p:txEl>
                                          </p:spTgt>
                                        </p:tgtEl>
                                        <p:attrNameLst>
                                          <p:attrName>ppt_c</p:attrName>
                                        </p:attrNameLst>
                                      </p:cBhvr>
                                      <p:to>
                                        <a:schemeClr val="tx2"/>
                                      </p:to>
                                    </p:animClr>
                                  </p:subTnLst>
                                </p:cTn>
                              </p:par>
                            </p:childTnLst>
                          </p:cTn>
                        </p:par>
                      </p:childTnLst>
                    </p:cTn>
                  </p:par>
                  <p:par>
                    <p:cTn id="29" fill="hold">
                      <p:stCondLst>
                        <p:cond delay="indefinite"/>
                      </p:stCondLst>
                      <p:childTnLst>
                        <p:par>
                          <p:cTn id="30" fill="hold">
                            <p:stCondLst>
                              <p:cond delay="0"/>
                            </p:stCondLst>
                            <p:childTnLst>
                              <p:par>
                                <p:cTn id="31" presetID="17" presetClass="entr" presetSubtype="8" fill="hold" grpId="0" nodeType="clickEffect">
                                  <p:stCondLst>
                                    <p:cond delay="0"/>
                                  </p:stCondLst>
                                  <p:childTnLst>
                                    <p:set>
                                      <p:cBhvr>
                                        <p:cTn id="32" dur="1" fill="hold">
                                          <p:stCondLst>
                                            <p:cond delay="0"/>
                                          </p:stCondLst>
                                        </p:cTn>
                                        <p:tgtEl>
                                          <p:spTgt spid="587779">
                                            <p:txEl>
                                              <p:pRg st="4" end="4"/>
                                            </p:txEl>
                                          </p:spTgt>
                                        </p:tgtEl>
                                        <p:attrNameLst>
                                          <p:attrName>style.visibility</p:attrName>
                                        </p:attrNameLst>
                                      </p:cBhvr>
                                      <p:to>
                                        <p:strVal val="visible"/>
                                      </p:to>
                                    </p:set>
                                    <p:anim calcmode="lin" valueType="num">
                                      <p:cBhvr>
                                        <p:cTn id="33" dur="500" fill="hold"/>
                                        <p:tgtEl>
                                          <p:spTgt spid="587779">
                                            <p:txEl>
                                              <p:pRg st="4" end="4"/>
                                            </p:txEl>
                                          </p:spTgt>
                                        </p:tgtEl>
                                        <p:attrNameLst>
                                          <p:attrName>ppt_x</p:attrName>
                                        </p:attrNameLst>
                                      </p:cBhvr>
                                      <p:tavLst>
                                        <p:tav tm="0">
                                          <p:val>
                                            <p:strVal val="#ppt_x-#ppt_w/2"/>
                                          </p:val>
                                        </p:tav>
                                        <p:tav tm="100000">
                                          <p:val>
                                            <p:strVal val="#ppt_x"/>
                                          </p:val>
                                        </p:tav>
                                      </p:tavLst>
                                    </p:anim>
                                    <p:anim calcmode="lin" valueType="num">
                                      <p:cBhvr>
                                        <p:cTn id="34" dur="500" fill="hold"/>
                                        <p:tgtEl>
                                          <p:spTgt spid="587779">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58777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587779">
                                            <p:txEl>
                                              <p:pRg st="4" end="4"/>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4" end="4"/>
                                            </p:txEl>
                                          </p:spTgt>
                                        </p:tgtEl>
                                        <p:attrNameLst>
                                          <p:attrName>ppt_c</p:attrName>
                                        </p:attrNameLst>
                                      </p:cBhvr>
                                      <p:to>
                                        <a:schemeClr val="tx2"/>
                                      </p:to>
                                    </p:animClr>
                                  </p:subTnLst>
                                </p:cTn>
                              </p:par>
                              <p:par>
                                <p:cTn id="37" presetID="17" presetClass="entr" presetSubtype="8" fill="hold" grpId="0" nodeType="withEffect">
                                  <p:stCondLst>
                                    <p:cond delay="0"/>
                                  </p:stCondLst>
                                  <p:childTnLst>
                                    <p:set>
                                      <p:cBhvr>
                                        <p:cTn id="38" dur="1" fill="hold">
                                          <p:stCondLst>
                                            <p:cond delay="0"/>
                                          </p:stCondLst>
                                        </p:cTn>
                                        <p:tgtEl>
                                          <p:spTgt spid="587779">
                                            <p:txEl>
                                              <p:pRg st="5" end="5"/>
                                            </p:txEl>
                                          </p:spTgt>
                                        </p:tgtEl>
                                        <p:attrNameLst>
                                          <p:attrName>style.visibility</p:attrName>
                                        </p:attrNameLst>
                                      </p:cBhvr>
                                      <p:to>
                                        <p:strVal val="visible"/>
                                      </p:to>
                                    </p:set>
                                    <p:anim calcmode="lin" valueType="num">
                                      <p:cBhvr>
                                        <p:cTn id="39" dur="500" fill="hold"/>
                                        <p:tgtEl>
                                          <p:spTgt spid="587779">
                                            <p:txEl>
                                              <p:pRg st="5" end="5"/>
                                            </p:txEl>
                                          </p:spTgt>
                                        </p:tgtEl>
                                        <p:attrNameLst>
                                          <p:attrName>ppt_x</p:attrName>
                                        </p:attrNameLst>
                                      </p:cBhvr>
                                      <p:tavLst>
                                        <p:tav tm="0">
                                          <p:val>
                                            <p:strVal val="#ppt_x-#ppt_w/2"/>
                                          </p:val>
                                        </p:tav>
                                        <p:tav tm="100000">
                                          <p:val>
                                            <p:strVal val="#ppt_x"/>
                                          </p:val>
                                        </p:tav>
                                      </p:tavLst>
                                    </p:anim>
                                    <p:anim calcmode="lin" valueType="num">
                                      <p:cBhvr>
                                        <p:cTn id="40" dur="500" fill="hold"/>
                                        <p:tgtEl>
                                          <p:spTgt spid="587779">
                                            <p:txEl>
                                              <p:pRg st="5" end="5"/>
                                            </p:txEl>
                                          </p:spTgt>
                                        </p:tgtEl>
                                        <p:attrNameLst>
                                          <p:attrName>ppt_y</p:attrName>
                                        </p:attrNameLst>
                                      </p:cBhvr>
                                      <p:tavLst>
                                        <p:tav tm="0">
                                          <p:val>
                                            <p:strVal val="#ppt_y"/>
                                          </p:val>
                                        </p:tav>
                                        <p:tav tm="100000">
                                          <p:val>
                                            <p:strVal val="#ppt_y"/>
                                          </p:val>
                                        </p:tav>
                                      </p:tavLst>
                                    </p:anim>
                                    <p:anim calcmode="lin" valueType="num">
                                      <p:cBhvr>
                                        <p:cTn id="41" dur="500" fill="hold"/>
                                        <p:tgtEl>
                                          <p:spTgt spid="587779">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587779">
                                            <p:txEl>
                                              <p:pRg st="5" end="5"/>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5" end="5"/>
                                            </p:txEl>
                                          </p:spTgt>
                                        </p:tgtEl>
                                        <p:attrNameLst>
                                          <p:attrName>ppt_c</p:attrName>
                                        </p:attrNameLst>
                                      </p:cBhvr>
                                      <p:to>
                                        <a:schemeClr val="tx2"/>
                                      </p:to>
                                    </p:animClr>
                                  </p:subTnLst>
                                </p:cTn>
                              </p:par>
                              <p:par>
                                <p:cTn id="43" presetID="17" presetClass="entr" presetSubtype="8" fill="hold" grpId="0" nodeType="withEffect">
                                  <p:stCondLst>
                                    <p:cond delay="0"/>
                                  </p:stCondLst>
                                  <p:childTnLst>
                                    <p:set>
                                      <p:cBhvr>
                                        <p:cTn id="44" dur="1" fill="hold">
                                          <p:stCondLst>
                                            <p:cond delay="0"/>
                                          </p:stCondLst>
                                        </p:cTn>
                                        <p:tgtEl>
                                          <p:spTgt spid="587779">
                                            <p:txEl>
                                              <p:pRg st="6" end="6"/>
                                            </p:txEl>
                                          </p:spTgt>
                                        </p:tgtEl>
                                        <p:attrNameLst>
                                          <p:attrName>style.visibility</p:attrName>
                                        </p:attrNameLst>
                                      </p:cBhvr>
                                      <p:to>
                                        <p:strVal val="visible"/>
                                      </p:to>
                                    </p:set>
                                    <p:anim calcmode="lin" valueType="num">
                                      <p:cBhvr>
                                        <p:cTn id="45" dur="500" fill="hold"/>
                                        <p:tgtEl>
                                          <p:spTgt spid="587779">
                                            <p:txEl>
                                              <p:pRg st="6" end="6"/>
                                            </p:txEl>
                                          </p:spTgt>
                                        </p:tgtEl>
                                        <p:attrNameLst>
                                          <p:attrName>ppt_x</p:attrName>
                                        </p:attrNameLst>
                                      </p:cBhvr>
                                      <p:tavLst>
                                        <p:tav tm="0">
                                          <p:val>
                                            <p:strVal val="#ppt_x-#ppt_w/2"/>
                                          </p:val>
                                        </p:tav>
                                        <p:tav tm="100000">
                                          <p:val>
                                            <p:strVal val="#ppt_x"/>
                                          </p:val>
                                        </p:tav>
                                      </p:tavLst>
                                    </p:anim>
                                    <p:anim calcmode="lin" valueType="num">
                                      <p:cBhvr>
                                        <p:cTn id="46" dur="500" fill="hold"/>
                                        <p:tgtEl>
                                          <p:spTgt spid="587779">
                                            <p:txEl>
                                              <p:pRg st="6" end="6"/>
                                            </p:txEl>
                                          </p:spTgt>
                                        </p:tgtEl>
                                        <p:attrNameLst>
                                          <p:attrName>ppt_y</p:attrName>
                                        </p:attrNameLst>
                                      </p:cBhvr>
                                      <p:tavLst>
                                        <p:tav tm="0">
                                          <p:val>
                                            <p:strVal val="#ppt_y"/>
                                          </p:val>
                                        </p:tav>
                                        <p:tav tm="100000">
                                          <p:val>
                                            <p:strVal val="#ppt_y"/>
                                          </p:val>
                                        </p:tav>
                                      </p:tavLst>
                                    </p:anim>
                                    <p:anim calcmode="lin" valueType="num">
                                      <p:cBhvr>
                                        <p:cTn id="47" dur="500" fill="hold"/>
                                        <p:tgtEl>
                                          <p:spTgt spid="587779">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587779">
                                            <p:txEl>
                                              <p:pRg st="6" end="6"/>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6" end="6"/>
                                            </p:txEl>
                                          </p:spTgt>
                                        </p:tgtEl>
                                        <p:attrNameLst>
                                          <p:attrName>ppt_c</p:attrName>
                                        </p:attrNameLst>
                                      </p:cBhvr>
                                      <p:to>
                                        <a:schemeClr val="tx2"/>
                                      </p:to>
                                    </p:animClr>
                                  </p:subTnLst>
                                </p:cTn>
                              </p:par>
                              <p:par>
                                <p:cTn id="49" presetID="17" presetClass="entr" presetSubtype="8" fill="hold" grpId="0" nodeType="withEffect">
                                  <p:stCondLst>
                                    <p:cond delay="0"/>
                                  </p:stCondLst>
                                  <p:childTnLst>
                                    <p:set>
                                      <p:cBhvr>
                                        <p:cTn id="50" dur="1" fill="hold">
                                          <p:stCondLst>
                                            <p:cond delay="0"/>
                                          </p:stCondLst>
                                        </p:cTn>
                                        <p:tgtEl>
                                          <p:spTgt spid="587779">
                                            <p:txEl>
                                              <p:pRg st="7" end="7"/>
                                            </p:txEl>
                                          </p:spTgt>
                                        </p:tgtEl>
                                        <p:attrNameLst>
                                          <p:attrName>style.visibility</p:attrName>
                                        </p:attrNameLst>
                                      </p:cBhvr>
                                      <p:to>
                                        <p:strVal val="visible"/>
                                      </p:to>
                                    </p:set>
                                    <p:anim calcmode="lin" valueType="num">
                                      <p:cBhvr>
                                        <p:cTn id="51" dur="500" fill="hold"/>
                                        <p:tgtEl>
                                          <p:spTgt spid="587779">
                                            <p:txEl>
                                              <p:pRg st="7" end="7"/>
                                            </p:txEl>
                                          </p:spTgt>
                                        </p:tgtEl>
                                        <p:attrNameLst>
                                          <p:attrName>ppt_x</p:attrName>
                                        </p:attrNameLst>
                                      </p:cBhvr>
                                      <p:tavLst>
                                        <p:tav tm="0">
                                          <p:val>
                                            <p:strVal val="#ppt_x-#ppt_w/2"/>
                                          </p:val>
                                        </p:tav>
                                        <p:tav tm="100000">
                                          <p:val>
                                            <p:strVal val="#ppt_x"/>
                                          </p:val>
                                        </p:tav>
                                      </p:tavLst>
                                    </p:anim>
                                    <p:anim calcmode="lin" valueType="num">
                                      <p:cBhvr>
                                        <p:cTn id="52" dur="500" fill="hold"/>
                                        <p:tgtEl>
                                          <p:spTgt spid="587779">
                                            <p:txEl>
                                              <p:pRg st="7" end="7"/>
                                            </p:txEl>
                                          </p:spTgt>
                                        </p:tgtEl>
                                        <p:attrNameLst>
                                          <p:attrName>ppt_y</p:attrName>
                                        </p:attrNameLst>
                                      </p:cBhvr>
                                      <p:tavLst>
                                        <p:tav tm="0">
                                          <p:val>
                                            <p:strVal val="#ppt_y"/>
                                          </p:val>
                                        </p:tav>
                                        <p:tav tm="100000">
                                          <p:val>
                                            <p:strVal val="#ppt_y"/>
                                          </p:val>
                                        </p:tav>
                                      </p:tavLst>
                                    </p:anim>
                                    <p:anim calcmode="lin" valueType="num">
                                      <p:cBhvr>
                                        <p:cTn id="53" dur="500" fill="hold"/>
                                        <p:tgtEl>
                                          <p:spTgt spid="587779">
                                            <p:txEl>
                                              <p:pRg st="7" end="7"/>
                                            </p:txEl>
                                          </p:spTgt>
                                        </p:tgtEl>
                                        <p:attrNameLst>
                                          <p:attrName>ppt_w</p:attrName>
                                        </p:attrNameLst>
                                      </p:cBhvr>
                                      <p:tavLst>
                                        <p:tav tm="0">
                                          <p:val>
                                            <p:fltVal val="0"/>
                                          </p:val>
                                        </p:tav>
                                        <p:tav tm="100000">
                                          <p:val>
                                            <p:strVal val="#ppt_w"/>
                                          </p:val>
                                        </p:tav>
                                      </p:tavLst>
                                    </p:anim>
                                    <p:anim calcmode="lin" valueType="num">
                                      <p:cBhvr>
                                        <p:cTn id="54" dur="500" fill="hold"/>
                                        <p:tgtEl>
                                          <p:spTgt spid="587779">
                                            <p:txEl>
                                              <p:pRg st="7" end="7"/>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7" end="7"/>
                                            </p:txEl>
                                          </p:spTgt>
                                        </p:tgtEl>
                                        <p:attrNameLst>
                                          <p:attrName>ppt_c</p:attrName>
                                        </p:attrNameLst>
                                      </p:cBhvr>
                                      <p:to>
                                        <a:schemeClr val="tx2"/>
                                      </p:to>
                                    </p:animClr>
                                  </p:subTnLst>
                                </p:cTn>
                              </p:par>
                              <p:par>
                                <p:cTn id="55" presetID="17" presetClass="entr" presetSubtype="8" fill="hold" grpId="0" nodeType="withEffect">
                                  <p:stCondLst>
                                    <p:cond delay="0"/>
                                  </p:stCondLst>
                                  <p:childTnLst>
                                    <p:set>
                                      <p:cBhvr>
                                        <p:cTn id="56" dur="1" fill="hold">
                                          <p:stCondLst>
                                            <p:cond delay="0"/>
                                          </p:stCondLst>
                                        </p:cTn>
                                        <p:tgtEl>
                                          <p:spTgt spid="587779">
                                            <p:txEl>
                                              <p:pRg st="8" end="8"/>
                                            </p:txEl>
                                          </p:spTgt>
                                        </p:tgtEl>
                                        <p:attrNameLst>
                                          <p:attrName>style.visibility</p:attrName>
                                        </p:attrNameLst>
                                      </p:cBhvr>
                                      <p:to>
                                        <p:strVal val="visible"/>
                                      </p:to>
                                    </p:set>
                                    <p:anim calcmode="lin" valueType="num">
                                      <p:cBhvr>
                                        <p:cTn id="57" dur="500" fill="hold"/>
                                        <p:tgtEl>
                                          <p:spTgt spid="587779">
                                            <p:txEl>
                                              <p:pRg st="8" end="8"/>
                                            </p:txEl>
                                          </p:spTgt>
                                        </p:tgtEl>
                                        <p:attrNameLst>
                                          <p:attrName>ppt_x</p:attrName>
                                        </p:attrNameLst>
                                      </p:cBhvr>
                                      <p:tavLst>
                                        <p:tav tm="0">
                                          <p:val>
                                            <p:strVal val="#ppt_x-#ppt_w/2"/>
                                          </p:val>
                                        </p:tav>
                                        <p:tav tm="100000">
                                          <p:val>
                                            <p:strVal val="#ppt_x"/>
                                          </p:val>
                                        </p:tav>
                                      </p:tavLst>
                                    </p:anim>
                                    <p:anim calcmode="lin" valueType="num">
                                      <p:cBhvr>
                                        <p:cTn id="58" dur="500" fill="hold"/>
                                        <p:tgtEl>
                                          <p:spTgt spid="587779">
                                            <p:txEl>
                                              <p:pRg st="8" end="8"/>
                                            </p:txEl>
                                          </p:spTgt>
                                        </p:tgtEl>
                                        <p:attrNameLst>
                                          <p:attrName>ppt_y</p:attrName>
                                        </p:attrNameLst>
                                      </p:cBhvr>
                                      <p:tavLst>
                                        <p:tav tm="0">
                                          <p:val>
                                            <p:strVal val="#ppt_y"/>
                                          </p:val>
                                        </p:tav>
                                        <p:tav tm="100000">
                                          <p:val>
                                            <p:strVal val="#ppt_y"/>
                                          </p:val>
                                        </p:tav>
                                      </p:tavLst>
                                    </p:anim>
                                    <p:anim calcmode="lin" valueType="num">
                                      <p:cBhvr>
                                        <p:cTn id="59" dur="500" fill="hold"/>
                                        <p:tgtEl>
                                          <p:spTgt spid="587779">
                                            <p:txEl>
                                              <p:pRg st="8" end="8"/>
                                            </p:txEl>
                                          </p:spTgt>
                                        </p:tgtEl>
                                        <p:attrNameLst>
                                          <p:attrName>ppt_w</p:attrName>
                                        </p:attrNameLst>
                                      </p:cBhvr>
                                      <p:tavLst>
                                        <p:tav tm="0">
                                          <p:val>
                                            <p:fltVal val="0"/>
                                          </p:val>
                                        </p:tav>
                                        <p:tav tm="100000">
                                          <p:val>
                                            <p:strVal val="#ppt_w"/>
                                          </p:val>
                                        </p:tav>
                                      </p:tavLst>
                                    </p:anim>
                                    <p:anim calcmode="lin" valueType="num">
                                      <p:cBhvr>
                                        <p:cTn id="60" dur="500" fill="hold"/>
                                        <p:tgtEl>
                                          <p:spTgt spid="587779">
                                            <p:txEl>
                                              <p:pRg st="8" end="8"/>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8" end="8"/>
                                            </p:txEl>
                                          </p:spTgt>
                                        </p:tgtEl>
                                        <p:attrNameLst>
                                          <p:attrName>ppt_c</p:attrName>
                                        </p:attrNameLst>
                                      </p:cBhvr>
                                      <p:to>
                                        <a:schemeClr val="tx2"/>
                                      </p:to>
                                    </p:animClr>
                                  </p:subTnLst>
                                </p:cTn>
                              </p:par>
                            </p:childTnLst>
                          </p:cTn>
                        </p:par>
                      </p:childTnLst>
                    </p:cTn>
                  </p:par>
                  <p:par>
                    <p:cTn id="61" fill="hold">
                      <p:stCondLst>
                        <p:cond delay="indefinite"/>
                      </p:stCondLst>
                      <p:childTnLst>
                        <p:par>
                          <p:cTn id="62" fill="hold">
                            <p:stCondLst>
                              <p:cond delay="0"/>
                            </p:stCondLst>
                            <p:childTnLst>
                              <p:par>
                                <p:cTn id="63" presetID="17" presetClass="entr" presetSubtype="8" fill="hold" grpId="0" nodeType="clickEffect">
                                  <p:stCondLst>
                                    <p:cond delay="0"/>
                                  </p:stCondLst>
                                  <p:childTnLst>
                                    <p:set>
                                      <p:cBhvr>
                                        <p:cTn id="64" dur="1" fill="hold">
                                          <p:stCondLst>
                                            <p:cond delay="0"/>
                                          </p:stCondLst>
                                        </p:cTn>
                                        <p:tgtEl>
                                          <p:spTgt spid="587779">
                                            <p:txEl>
                                              <p:pRg st="9" end="9"/>
                                            </p:txEl>
                                          </p:spTgt>
                                        </p:tgtEl>
                                        <p:attrNameLst>
                                          <p:attrName>style.visibility</p:attrName>
                                        </p:attrNameLst>
                                      </p:cBhvr>
                                      <p:to>
                                        <p:strVal val="visible"/>
                                      </p:to>
                                    </p:set>
                                    <p:anim calcmode="lin" valueType="num">
                                      <p:cBhvr>
                                        <p:cTn id="65" dur="500" fill="hold"/>
                                        <p:tgtEl>
                                          <p:spTgt spid="587779">
                                            <p:txEl>
                                              <p:pRg st="9" end="9"/>
                                            </p:txEl>
                                          </p:spTgt>
                                        </p:tgtEl>
                                        <p:attrNameLst>
                                          <p:attrName>ppt_x</p:attrName>
                                        </p:attrNameLst>
                                      </p:cBhvr>
                                      <p:tavLst>
                                        <p:tav tm="0">
                                          <p:val>
                                            <p:strVal val="#ppt_x-#ppt_w/2"/>
                                          </p:val>
                                        </p:tav>
                                        <p:tav tm="100000">
                                          <p:val>
                                            <p:strVal val="#ppt_x"/>
                                          </p:val>
                                        </p:tav>
                                      </p:tavLst>
                                    </p:anim>
                                    <p:anim calcmode="lin" valueType="num">
                                      <p:cBhvr>
                                        <p:cTn id="66" dur="500" fill="hold"/>
                                        <p:tgtEl>
                                          <p:spTgt spid="587779">
                                            <p:txEl>
                                              <p:pRg st="9" end="9"/>
                                            </p:txEl>
                                          </p:spTgt>
                                        </p:tgtEl>
                                        <p:attrNameLst>
                                          <p:attrName>ppt_y</p:attrName>
                                        </p:attrNameLst>
                                      </p:cBhvr>
                                      <p:tavLst>
                                        <p:tav tm="0">
                                          <p:val>
                                            <p:strVal val="#ppt_y"/>
                                          </p:val>
                                        </p:tav>
                                        <p:tav tm="100000">
                                          <p:val>
                                            <p:strVal val="#ppt_y"/>
                                          </p:val>
                                        </p:tav>
                                      </p:tavLst>
                                    </p:anim>
                                    <p:anim calcmode="lin" valueType="num">
                                      <p:cBhvr>
                                        <p:cTn id="67" dur="500" fill="hold"/>
                                        <p:tgtEl>
                                          <p:spTgt spid="587779">
                                            <p:txEl>
                                              <p:pRg st="9" end="9"/>
                                            </p:txEl>
                                          </p:spTgt>
                                        </p:tgtEl>
                                        <p:attrNameLst>
                                          <p:attrName>ppt_w</p:attrName>
                                        </p:attrNameLst>
                                      </p:cBhvr>
                                      <p:tavLst>
                                        <p:tav tm="0">
                                          <p:val>
                                            <p:fltVal val="0"/>
                                          </p:val>
                                        </p:tav>
                                        <p:tav tm="100000">
                                          <p:val>
                                            <p:strVal val="#ppt_w"/>
                                          </p:val>
                                        </p:tav>
                                      </p:tavLst>
                                    </p:anim>
                                    <p:anim calcmode="lin" valueType="num">
                                      <p:cBhvr>
                                        <p:cTn id="68" dur="500" fill="hold"/>
                                        <p:tgtEl>
                                          <p:spTgt spid="587779">
                                            <p:txEl>
                                              <p:pRg st="9" end="9"/>
                                            </p:txEl>
                                          </p:spTgt>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587779">
                                            <p:txEl>
                                              <p:pRg st="9" end="9"/>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779"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a:xfrm>
            <a:off x="1676400" y="304800"/>
            <a:ext cx="6781800" cy="1143000"/>
          </a:xfrm>
        </p:spPr>
        <p:txBody>
          <a:bodyPr/>
          <a:lstStyle/>
          <a:p>
            <a:r>
              <a:rPr lang="en-US" sz="3200" b="1" smtClean="0">
                <a:solidFill>
                  <a:schemeClr val="tx1"/>
                </a:solidFill>
              </a:rPr>
              <a:t>WHAT TO EXPECT - DCAA AUDIT PROCESS</a:t>
            </a:r>
          </a:p>
        </p:txBody>
      </p:sp>
      <p:sp>
        <p:nvSpPr>
          <p:cNvPr id="581635" name="Rectangle 3"/>
          <p:cNvSpPr>
            <a:spLocks noGrp="1" noChangeArrowheads="1"/>
          </p:cNvSpPr>
          <p:nvPr>
            <p:ph type="body" idx="1"/>
          </p:nvPr>
        </p:nvSpPr>
        <p:spPr>
          <a:xfrm>
            <a:off x="381000" y="1752600"/>
            <a:ext cx="8458200" cy="4343400"/>
          </a:xfrm>
        </p:spPr>
        <p:txBody>
          <a:bodyPr/>
          <a:lstStyle/>
          <a:p>
            <a:pPr>
              <a:lnSpc>
                <a:spcPct val="120000"/>
              </a:lnSpc>
              <a:spcBef>
                <a:spcPct val="0"/>
              </a:spcBef>
              <a:spcAft>
                <a:spcPct val="15000"/>
              </a:spcAft>
              <a:buClr>
                <a:schemeClr val="tx1"/>
              </a:buClr>
              <a:buSzPct val="75000"/>
              <a:buFont typeface="Wingdings" pitchFamily="2" charset="2"/>
              <a:buChar char="è"/>
            </a:pPr>
            <a:r>
              <a:rPr lang="en-US" sz="2400" b="1" smtClean="0"/>
              <a:t>Auditor will review proposal for adequacy</a:t>
            </a:r>
          </a:p>
          <a:p>
            <a:pPr>
              <a:lnSpc>
                <a:spcPct val="110000"/>
              </a:lnSpc>
              <a:spcBef>
                <a:spcPct val="0"/>
              </a:spcBef>
              <a:spcAft>
                <a:spcPct val="15000"/>
              </a:spcAft>
              <a:buClr>
                <a:schemeClr val="tx1"/>
              </a:buClr>
              <a:buSzPct val="75000"/>
              <a:buFont typeface="Wingdings" pitchFamily="2" charset="2"/>
              <a:buChar char="è"/>
            </a:pPr>
            <a:r>
              <a:rPr lang="en-US" sz="2400" b="1" smtClean="0"/>
              <a:t>Auditor will establish mutually acceptable date for audit to begin</a:t>
            </a:r>
          </a:p>
          <a:p>
            <a:pPr>
              <a:lnSpc>
                <a:spcPct val="120000"/>
              </a:lnSpc>
              <a:spcBef>
                <a:spcPct val="0"/>
              </a:spcBef>
              <a:spcAft>
                <a:spcPct val="15000"/>
              </a:spcAft>
              <a:buClr>
                <a:schemeClr val="tx1"/>
              </a:buClr>
              <a:buSzPct val="75000"/>
              <a:buFont typeface="Wingdings" pitchFamily="2" charset="2"/>
              <a:buChar char="è"/>
            </a:pPr>
            <a:r>
              <a:rPr lang="en-US" sz="2400" b="1" smtClean="0"/>
              <a:t>Auditor will conduct entrance conference</a:t>
            </a:r>
          </a:p>
          <a:p>
            <a:pPr>
              <a:lnSpc>
                <a:spcPct val="110000"/>
              </a:lnSpc>
              <a:spcBef>
                <a:spcPct val="0"/>
              </a:spcBef>
              <a:spcAft>
                <a:spcPct val="15000"/>
              </a:spcAft>
              <a:buClr>
                <a:schemeClr val="tx1"/>
              </a:buClr>
              <a:buSzPct val="75000"/>
              <a:buFont typeface="Wingdings" pitchFamily="2" charset="2"/>
              <a:buChar char="è"/>
            </a:pPr>
            <a:r>
              <a:rPr lang="en-US" sz="2400" b="1" smtClean="0"/>
              <a:t>Auditor will review the proposal using generally accepted government auditing standards (GAGAS)</a:t>
            </a:r>
          </a:p>
          <a:p>
            <a:pPr>
              <a:lnSpc>
                <a:spcPct val="120000"/>
              </a:lnSpc>
              <a:spcBef>
                <a:spcPct val="0"/>
              </a:spcBef>
              <a:spcAft>
                <a:spcPct val="15000"/>
              </a:spcAft>
              <a:buClr>
                <a:schemeClr val="tx1"/>
              </a:buClr>
              <a:buSzPct val="75000"/>
              <a:buFont typeface="Wingdings" pitchFamily="2" charset="2"/>
              <a:buChar char="è"/>
            </a:pPr>
            <a:r>
              <a:rPr lang="en-US" sz="2400" b="1" smtClean="0"/>
              <a:t>Auditor will conduct exit conference</a:t>
            </a:r>
          </a:p>
          <a:p>
            <a:pPr>
              <a:lnSpc>
                <a:spcPct val="120000"/>
              </a:lnSpc>
              <a:spcBef>
                <a:spcPct val="0"/>
              </a:spcBef>
              <a:spcAft>
                <a:spcPct val="15000"/>
              </a:spcAft>
              <a:buClr>
                <a:schemeClr val="tx1"/>
              </a:buClr>
              <a:buSzPct val="75000"/>
              <a:buFont typeface="Wingdings" pitchFamily="2" charset="2"/>
              <a:buChar char="è"/>
            </a:pPr>
            <a:r>
              <a:rPr lang="en-US" sz="2400" b="1" smtClean="0"/>
              <a:t>Auditor will issue audit report to the contracting officer</a:t>
            </a:r>
          </a:p>
          <a:p>
            <a:pPr>
              <a:lnSpc>
                <a:spcPct val="120000"/>
              </a:lnSpc>
              <a:spcBef>
                <a:spcPct val="0"/>
              </a:spcBef>
              <a:spcAft>
                <a:spcPct val="15000"/>
              </a:spcAft>
              <a:buClr>
                <a:schemeClr val="tx1"/>
              </a:buClr>
              <a:buSzPct val="75000"/>
              <a:buFont typeface="Wingdings" pitchFamily="2" charset="2"/>
              <a:buChar char="è"/>
            </a:pPr>
            <a:r>
              <a:rPr lang="en-US" sz="2400" b="1" smtClean="0"/>
              <a:t>Contractor generally must request copy of audit report from the contracting officer</a:t>
            </a:r>
            <a:endParaRPr lang="en-US" b="1" smtClean="0"/>
          </a:p>
        </p:txBody>
      </p:sp>
      <p:sp>
        <p:nvSpPr>
          <p:cNvPr id="661507" name="AutoShape 5"/>
          <p:cNvSpPr>
            <a:spLocks noChangeArrowheads="1"/>
          </p:cNvSpPr>
          <p:nvPr/>
        </p:nvSpPr>
        <p:spPr bwMode="auto">
          <a:xfrm>
            <a:off x="1143000" y="2362200"/>
            <a:ext cx="228600" cy="228600"/>
          </a:xfrm>
          <a:prstGeom prst="rightArrow">
            <a:avLst>
              <a:gd name="adj1" fmla="val 50000"/>
              <a:gd name="adj2" fmla="val 25000"/>
            </a:avLst>
          </a:prstGeom>
          <a:noFill/>
          <a:ln w="12700">
            <a:noFill/>
            <a:miter lim="800000"/>
            <a:headEnd/>
            <a:tailEnd/>
          </a:ln>
        </p:spPr>
        <p:txBody>
          <a:bodyPr wrap="none" anchor="ctr">
            <a:spAutoFit/>
          </a:bodyPr>
          <a:lstStyle/>
          <a:p>
            <a:pPr eaLnBrk="0" hangingPunct="0"/>
            <a:endParaRPr lang="en-US" sz="1800"/>
          </a:p>
        </p:txBody>
      </p:sp>
      <p:sp>
        <p:nvSpPr>
          <p:cNvPr id="661508" name="Line 8"/>
          <p:cNvSpPr>
            <a:spLocks noChangeShapeType="1"/>
          </p:cNvSpPr>
          <p:nvPr/>
        </p:nvSpPr>
        <p:spPr bwMode="auto">
          <a:xfrm>
            <a:off x="304800" y="1524000"/>
            <a:ext cx="8610600" cy="0"/>
          </a:xfrm>
          <a:prstGeom prst="line">
            <a:avLst/>
          </a:prstGeom>
          <a:noFill/>
          <a:ln w="57150">
            <a:solidFill>
              <a:schemeClr val="tx1"/>
            </a:solidFill>
            <a:round/>
            <a:headEnd/>
            <a:tailEnd/>
          </a:ln>
        </p:spPr>
        <p:txBody>
          <a:bodyPr wrap="none" anchor="ctr"/>
          <a:lstStyle/>
          <a:p>
            <a:endParaRPr lang="en-US"/>
          </a:p>
        </p:txBody>
      </p:sp>
      <p:sp>
        <p:nvSpPr>
          <p:cNvPr id="661509" name="Line 9"/>
          <p:cNvSpPr>
            <a:spLocks noChangeShapeType="1"/>
          </p:cNvSpPr>
          <p:nvPr/>
        </p:nvSpPr>
        <p:spPr bwMode="auto">
          <a:xfrm>
            <a:off x="304800" y="1600200"/>
            <a:ext cx="8610600" cy="0"/>
          </a:xfrm>
          <a:prstGeom prst="line">
            <a:avLst/>
          </a:prstGeom>
          <a:noFill/>
          <a:ln w="57150">
            <a:solidFill>
              <a:srgbClr val="FF0000"/>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581634"/>
                                        </p:tgtEl>
                                        <p:attrNameLst>
                                          <p:attrName>style.visibility</p:attrName>
                                        </p:attrNameLst>
                                      </p:cBhvr>
                                      <p:to>
                                        <p:strVal val="visible"/>
                                      </p:to>
                                    </p:set>
                                    <p:animEffect transition="in" filter="randombar(horizontal)">
                                      <p:cBhvr>
                                        <p:cTn id="7" dur="600">
                                          <p:stCondLst>
                                            <p:cond delay="0"/>
                                          </p:stCondLst>
                                        </p:cTn>
                                        <p:tgtEl>
                                          <p:spTgt spid="58163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81635">
                                            <p:bg/>
                                          </p:spTgt>
                                        </p:tgtEl>
                                        <p:attrNameLst>
                                          <p:attrName>style.visibility</p:attrName>
                                        </p:attrNameLst>
                                      </p:cBhvr>
                                      <p:to>
                                        <p:strVal val="visible"/>
                                      </p:to>
                                    </p:set>
                                    <p:animEffect transition="in" filter="randombar(horizontal)">
                                      <p:cBhvr>
                                        <p:cTn id="12" dur="500"/>
                                        <p:tgtEl>
                                          <p:spTgt spid="58163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81635">
                                            <p:txEl>
                                              <p:pRg st="0" end="0"/>
                                            </p:txEl>
                                          </p:spTgt>
                                        </p:tgtEl>
                                        <p:attrNameLst>
                                          <p:attrName>style.visibility</p:attrName>
                                        </p:attrNameLst>
                                      </p:cBhvr>
                                      <p:to>
                                        <p:strVal val="visible"/>
                                      </p:to>
                                    </p:set>
                                    <p:animEffect transition="in" filter="randombar(horizontal)">
                                      <p:cBhvr>
                                        <p:cTn id="17" dur="500"/>
                                        <p:tgtEl>
                                          <p:spTgt spid="58163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81635">
                                            <p:txEl>
                                              <p:pRg st="1" end="1"/>
                                            </p:txEl>
                                          </p:spTgt>
                                        </p:tgtEl>
                                        <p:attrNameLst>
                                          <p:attrName>style.visibility</p:attrName>
                                        </p:attrNameLst>
                                      </p:cBhvr>
                                      <p:to>
                                        <p:strVal val="visible"/>
                                      </p:to>
                                    </p:set>
                                    <p:animEffect transition="in" filter="randombar(horizontal)">
                                      <p:cBhvr>
                                        <p:cTn id="22" dur="500"/>
                                        <p:tgtEl>
                                          <p:spTgt spid="58163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81635">
                                            <p:txEl>
                                              <p:pRg st="2" end="2"/>
                                            </p:txEl>
                                          </p:spTgt>
                                        </p:tgtEl>
                                        <p:attrNameLst>
                                          <p:attrName>style.visibility</p:attrName>
                                        </p:attrNameLst>
                                      </p:cBhvr>
                                      <p:to>
                                        <p:strVal val="visible"/>
                                      </p:to>
                                    </p:set>
                                    <p:animEffect transition="in" filter="randombar(horizontal)">
                                      <p:cBhvr>
                                        <p:cTn id="27" dur="500"/>
                                        <p:tgtEl>
                                          <p:spTgt spid="58163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581635">
                                            <p:txEl>
                                              <p:pRg st="3" end="3"/>
                                            </p:txEl>
                                          </p:spTgt>
                                        </p:tgtEl>
                                        <p:attrNameLst>
                                          <p:attrName>style.visibility</p:attrName>
                                        </p:attrNameLst>
                                      </p:cBhvr>
                                      <p:to>
                                        <p:strVal val="visible"/>
                                      </p:to>
                                    </p:set>
                                    <p:animEffect transition="in" filter="randombar(horizontal)">
                                      <p:cBhvr>
                                        <p:cTn id="32" dur="500"/>
                                        <p:tgtEl>
                                          <p:spTgt spid="58163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581635">
                                            <p:txEl>
                                              <p:pRg st="4" end="4"/>
                                            </p:txEl>
                                          </p:spTgt>
                                        </p:tgtEl>
                                        <p:attrNameLst>
                                          <p:attrName>style.visibility</p:attrName>
                                        </p:attrNameLst>
                                      </p:cBhvr>
                                      <p:to>
                                        <p:strVal val="visible"/>
                                      </p:to>
                                    </p:set>
                                    <p:animEffect transition="in" filter="randombar(horizontal)">
                                      <p:cBhvr>
                                        <p:cTn id="37" dur="500"/>
                                        <p:tgtEl>
                                          <p:spTgt spid="58163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581635">
                                            <p:txEl>
                                              <p:pRg st="5" end="5"/>
                                            </p:txEl>
                                          </p:spTgt>
                                        </p:tgtEl>
                                        <p:attrNameLst>
                                          <p:attrName>style.visibility</p:attrName>
                                        </p:attrNameLst>
                                      </p:cBhvr>
                                      <p:to>
                                        <p:strVal val="visible"/>
                                      </p:to>
                                    </p:set>
                                    <p:animEffect transition="in" filter="randombar(horizontal)">
                                      <p:cBhvr>
                                        <p:cTn id="42" dur="500"/>
                                        <p:tgtEl>
                                          <p:spTgt spid="58163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581635">
                                            <p:txEl>
                                              <p:pRg st="6" end="6"/>
                                            </p:txEl>
                                          </p:spTgt>
                                        </p:tgtEl>
                                        <p:attrNameLst>
                                          <p:attrName>style.visibility</p:attrName>
                                        </p:attrNameLst>
                                      </p:cBhvr>
                                      <p:to>
                                        <p:strVal val="visible"/>
                                      </p:to>
                                    </p:set>
                                    <p:animEffect transition="in" filter="randombar(horizontal)">
                                      <p:cBhvr>
                                        <p:cTn id="47" dur="500"/>
                                        <p:tgtEl>
                                          <p:spTgt spid="5816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4" grpId="0"/>
      <p:bldP spid="581635"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63553" name="Rectangle 2"/>
          <p:cNvSpPr>
            <a:spLocks noGrp="1" noChangeArrowheads="1"/>
          </p:cNvSpPr>
          <p:nvPr>
            <p:ph type="title"/>
          </p:nvPr>
        </p:nvSpPr>
        <p:spPr/>
        <p:txBody>
          <a:bodyPr/>
          <a:lstStyle/>
          <a:p>
            <a:r>
              <a:rPr lang="en-US" sz="4000" b="1" smtClean="0"/>
              <a:t>Questions?</a:t>
            </a:r>
          </a:p>
        </p:txBody>
      </p:sp>
      <p:sp>
        <p:nvSpPr>
          <p:cNvPr id="663554"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663555"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pic>
        <p:nvPicPr>
          <p:cNvPr id="663556" name="Picture 7" descr="ph01619j"/>
          <p:cNvPicPr>
            <a:picLocks noGrp="1" noChangeAspect="1" noChangeArrowheads="1"/>
          </p:cNvPicPr>
          <p:nvPr>
            <p:ph idx="1"/>
          </p:nvPr>
        </p:nvPicPr>
        <p:blipFill>
          <a:blip r:embed="rId3"/>
          <a:srcRect/>
          <a:stretch>
            <a:fillRect/>
          </a:stretch>
        </p:blipFill>
        <p:spPr>
          <a:xfrm>
            <a:off x="914400" y="1752600"/>
            <a:ext cx="7162800" cy="4724400"/>
          </a:xfrm>
        </p:spPr>
      </p:pic>
      <p:sp>
        <p:nvSpPr>
          <p:cNvPr id="663557" name="Rectangle 8"/>
          <p:cNvSpPr>
            <a:spLocks noChangeArrowheads="1"/>
          </p:cNvSpPr>
          <p:nvPr/>
        </p:nvSpPr>
        <p:spPr bwMode="auto">
          <a:xfrm>
            <a:off x="2514600" y="5943600"/>
            <a:ext cx="3719513" cy="457200"/>
          </a:xfrm>
          <a:prstGeom prst="rect">
            <a:avLst/>
          </a:prstGeom>
          <a:solidFill>
            <a:srgbClr val="000099"/>
          </a:solidFill>
          <a:ln w="76200" algn="ctr">
            <a:noFill/>
            <a:miter lim="800000"/>
            <a:headEnd/>
            <a:tailEnd/>
          </a:ln>
          <a:effectLst>
            <a:prstShdw prst="shdw17" dist="17961" dir="2700000">
              <a:srgbClr val="00005C"/>
            </a:prstShdw>
          </a:effectLst>
        </p:spPr>
        <p:txBody>
          <a:bodyPr wrap="none">
            <a:spAutoFit/>
          </a:bodyPr>
          <a:lstStyle/>
          <a:p>
            <a:pPr algn="ctr" eaLnBrk="0" hangingPunct="0">
              <a:spcBef>
                <a:spcPct val="20000"/>
              </a:spcBef>
              <a:buClr>
                <a:srgbClr val="CC6600"/>
              </a:buClr>
              <a:buFont typeface="Wingdings" pitchFamily="2" charset="2"/>
              <a:buNone/>
            </a:pPr>
            <a:r>
              <a:rPr lang="en-US" b="1">
                <a:solidFill>
                  <a:schemeClr val="bg1"/>
                </a:solidFill>
                <a:latin typeface="Arial" charset="0"/>
              </a:rPr>
              <a:t>Visit us at </a:t>
            </a:r>
            <a:r>
              <a:rPr lang="en-US" b="1" u="sng">
                <a:solidFill>
                  <a:schemeClr val="bg1"/>
                </a:solidFill>
                <a:latin typeface="Arial" charset="0"/>
              </a:rPr>
              <a:t>www.dcaa.mil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5793" name="Rectangle 2"/>
          <p:cNvSpPr>
            <a:spLocks noGrp="1" noChangeArrowheads="1"/>
          </p:cNvSpPr>
          <p:nvPr>
            <p:ph type="title"/>
          </p:nvPr>
        </p:nvSpPr>
        <p:spPr>
          <a:xfrm>
            <a:off x="457200" y="457200"/>
            <a:ext cx="9448800" cy="1295400"/>
          </a:xfrm>
        </p:spPr>
        <p:txBody>
          <a:bodyPr/>
          <a:lstStyle/>
          <a:p>
            <a:r>
              <a:rPr lang="en-US" sz="2800" b="1" smtClean="0"/>
              <a:t>DEFENSE CONTRACT AUDIT AGENCY</a:t>
            </a:r>
            <a:endParaRPr lang="en-US" smtClean="0"/>
          </a:p>
        </p:txBody>
      </p:sp>
      <p:sp>
        <p:nvSpPr>
          <p:cNvPr id="545794" name="Rectangle 3"/>
          <p:cNvSpPr>
            <a:spLocks noGrp="1" noChangeArrowheads="1"/>
          </p:cNvSpPr>
          <p:nvPr>
            <p:ph type="body" idx="1"/>
          </p:nvPr>
        </p:nvSpPr>
        <p:spPr>
          <a:xfrm>
            <a:off x="457200" y="1981200"/>
            <a:ext cx="8305800" cy="4343400"/>
          </a:xfrm>
        </p:spPr>
        <p:txBody>
          <a:bodyPr/>
          <a:lstStyle/>
          <a:p>
            <a:pPr>
              <a:buClr>
                <a:srgbClr val="A50021"/>
              </a:buClr>
              <a:buSzPct val="70000"/>
              <a:buFont typeface="Monotype Sorts" pitchFamily="2" charset="2"/>
              <a:buChar char="l"/>
            </a:pPr>
            <a:r>
              <a:rPr lang="en-US" sz="2800" b="1" smtClean="0"/>
              <a:t>Established in 1965</a:t>
            </a:r>
          </a:p>
          <a:p>
            <a:pPr>
              <a:buClr>
                <a:srgbClr val="A50021"/>
              </a:buClr>
              <a:buSzPct val="70000"/>
              <a:buFont typeface="Monotype Sorts" pitchFamily="2" charset="2"/>
              <a:buChar char="l"/>
            </a:pPr>
            <a:r>
              <a:rPr lang="en-US" sz="2800" b="1" smtClean="0"/>
              <a:t>Separate Agency of the DoD</a:t>
            </a:r>
          </a:p>
          <a:p>
            <a:pPr>
              <a:buClr>
                <a:srgbClr val="A50021"/>
              </a:buClr>
              <a:buSzPct val="70000"/>
              <a:buFont typeface="Monotype Sorts" pitchFamily="2" charset="2"/>
              <a:buChar char="l"/>
            </a:pPr>
            <a:r>
              <a:rPr lang="en-US" sz="2800" b="1" smtClean="0"/>
              <a:t>Reports to DoD Comptroller</a:t>
            </a:r>
          </a:p>
          <a:p>
            <a:pPr>
              <a:buClr>
                <a:srgbClr val="A50021"/>
              </a:buClr>
              <a:buSzPct val="70000"/>
              <a:buFont typeface="Monotype Sorts" pitchFamily="2" charset="2"/>
              <a:buChar char="l"/>
            </a:pPr>
            <a:r>
              <a:rPr lang="en-US" sz="2800" b="1" smtClean="0"/>
              <a:t>Provides Services to All DoD Components</a:t>
            </a:r>
          </a:p>
          <a:p>
            <a:pPr>
              <a:buClr>
                <a:srgbClr val="A50021"/>
              </a:buClr>
              <a:buSzPct val="70000"/>
              <a:buFont typeface="Monotype Sorts" pitchFamily="2" charset="2"/>
              <a:buChar char="l"/>
            </a:pPr>
            <a:r>
              <a:rPr lang="en-US" sz="2800" b="1" smtClean="0"/>
              <a:t>Provides All </a:t>
            </a:r>
            <a:r>
              <a:rPr lang="en-US" sz="2800" b="1" u="sng" smtClean="0"/>
              <a:t>Contract</a:t>
            </a:r>
            <a:r>
              <a:rPr lang="en-US" sz="2800" b="1" smtClean="0"/>
              <a:t> Audits for DoD</a:t>
            </a:r>
          </a:p>
          <a:p>
            <a:pPr>
              <a:buClr>
                <a:srgbClr val="A50021"/>
              </a:buClr>
              <a:buSzPct val="70000"/>
              <a:buFont typeface="Monotype Sorts" pitchFamily="2" charset="2"/>
              <a:buChar char="l"/>
            </a:pPr>
            <a:r>
              <a:rPr lang="en-US" sz="2800" b="1" smtClean="0"/>
              <a:t>Provides Accounting and Financial Advisory Services for DoD and Non-DoD customers</a:t>
            </a:r>
          </a:p>
          <a:p>
            <a:pPr>
              <a:buClr>
                <a:srgbClr val="A50021"/>
              </a:buClr>
              <a:buSzPct val="70000"/>
              <a:buFont typeface="Monotype Sorts" pitchFamily="2" charset="2"/>
              <a:buChar char="l"/>
            </a:pPr>
            <a:r>
              <a:rPr lang="en-US" sz="2800" b="1" smtClean="0"/>
              <a:t>Over 320 Field Audit and Sub Offices worldwide</a:t>
            </a:r>
          </a:p>
        </p:txBody>
      </p:sp>
      <p:sp>
        <p:nvSpPr>
          <p:cNvPr id="545795" name="Line 4"/>
          <p:cNvSpPr>
            <a:spLocks noChangeShapeType="1"/>
          </p:cNvSpPr>
          <p:nvPr/>
        </p:nvSpPr>
        <p:spPr bwMode="auto">
          <a:xfrm>
            <a:off x="304800" y="1752600"/>
            <a:ext cx="8610600" cy="0"/>
          </a:xfrm>
          <a:prstGeom prst="line">
            <a:avLst/>
          </a:prstGeom>
          <a:noFill/>
          <a:ln w="57150">
            <a:solidFill>
              <a:schemeClr val="tx1"/>
            </a:solidFill>
            <a:round/>
            <a:headEnd/>
            <a:tailEnd/>
          </a:ln>
        </p:spPr>
        <p:txBody>
          <a:bodyPr wrap="none" anchor="ctr"/>
          <a:lstStyle/>
          <a:p>
            <a:endParaRPr lang="en-US"/>
          </a:p>
        </p:txBody>
      </p:sp>
      <p:sp>
        <p:nvSpPr>
          <p:cNvPr id="545796" name="Line 5"/>
          <p:cNvSpPr>
            <a:spLocks noChangeShapeType="1"/>
          </p:cNvSpPr>
          <p:nvPr/>
        </p:nvSpPr>
        <p:spPr bwMode="auto">
          <a:xfrm>
            <a:off x="304800" y="1676400"/>
            <a:ext cx="8610600" cy="0"/>
          </a:xfrm>
          <a:prstGeom prst="line">
            <a:avLst/>
          </a:prstGeom>
          <a:noFill/>
          <a:ln w="57150">
            <a:solidFill>
              <a:srgbClr val="FF0000"/>
            </a:solidFill>
            <a:round/>
            <a:headEnd/>
            <a:tailEnd/>
          </a:ln>
        </p:spPr>
        <p:txBody>
          <a:bodyPr wrap="none" anchor="ctr"/>
          <a:lstStyle/>
          <a:p>
            <a:endParaRPr lang="en-US"/>
          </a:p>
        </p:txBody>
      </p:sp>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7841" name="Rectangle 2"/>
          <p:cNvSpPr>
            <a:spLocks noGrp="1" noChangeArrowheads="1"/>
          </p:cNvSpPr>
          <p:nvPr>
            <p:ph type="title"/>
          </p:nvPr>
        </p:nvSpPr>
        <p:spPr/>
        <p:txBody>
          <a:bodyPr/>
          <a:lstStyle/>
          <a:p>
            <a:r>
              <a:rPr lang="en-US" smtClean="0"/>
              <a:t>    DCAA ORGANIZATION</a:t>
            </a:r>
          </a:p>
        </p:txBody>
      </p:sp>
      <p:sp>
        <p:nvSpPr>
          <p:cNvPr id="547842" name="Line 4"/>
          <p:cNvSpPr>
            <a:spLocks noChangeShapeType="1"/>
          </p:cNvSpPr>
          <p:nvPr/>
        </p:nvSpPr>
        <p:spPr bwMode="auto">
          <a:xfrm>
            <a:off x="304800" y="1752600"/>
            <a:ext cx="8610600" cy="0"/>
          </a:xfrm>
          <a:prstGeom prst="line">
            <a:avLst/>
          </a:prstGeom>
          <a:noFill/>
          <a:ln w="57150">
            <a:solidFill>
              <a:srgbClr val="FF0000"/>
            </a:solidFill>
            <a:round/>
            <a:headEnd/>
            <a:tailEnd/>
          </a:ln>
        </p:spPr>
        <p:txBody>
          <a:bodyPr wrap="none" anchor="ctr"/>
          <a:lstStyle/>
          <a:p>
            <a:endParaRPr lang="en-US"/>
          </a:p>
        </p:txBody>
      </p:sp>
      <p:sp>
        <p:nvSpPr>
          <p:cNvPr id="547843" name="Line 6"/>
          <p:cNvSpPr>
            <a:spLocks noChangeShapeType="1"/>
          </p:cNvSpPr>
          <p:nvPr/>
        </p:nvSpPr>
        <p:spPr bwMode="auto">
          <a:xfrm>
            <a:off x="8759825" y="5934075"/>
            <a:ext cx="0" cy="0"/>
          </a:xfrm>
          <a:prstGeom prst="line">
            <a:avLst/>
          </a:prstGeom>
          <a:noFill/>
          <a:ln w="50800">
            <a:solidFill>
              <a:srgbClr val="FFFF80"/>
            </a:solidFill>
            <a:round/>
            <a:headEnd/>
            <a:tailEnd/>
          </a:ln>
        </p:spPr>
        <p:txBody>
          <a:bodyPr wrap="none" anchor="ctr"/>
          <a:lstStyle/>
          <a:p>
            <a:endParaRPr lang="en-US"/>
          </a:p>
        </p:txBody>
      </p:sp>
      <p:sp>
        <p:nvSpPr>
          <p:cNvPr id="547844" name="Rectangle 7"/>
          <p:cNvSpPr>
            <a:spLocks noChangeArrowheads="1"/>
          </p:cNvSpPr>
          <p:nvPr/>
        </p:nvSpPr>
        <p:spPr bwMode="auto">
          <a:xfrm>
            <a:off x="3048000" y="2057400"/>
            <a:ext cx="2133600" cy="698500"/>
          </a:xfrm>
          <a:prstGeom prst="rect">
            <a:avLst/>
          </a:prstGeom>
          <a:noFill/>
          <a:ln w="12700">
            <a:noFill/>
            <a:miter lim="800000"/>
            <a:headEnd/>
            <a:tailEnd/>
          </a:ln>
        </p:spPr>
        <p:txBody>
          <a:bodyPr lIns="90488" tIns="44450" rIns="90488" bIns="44450">
            <a:spAutoFit/>
          </a:bodyPr>
          <a:lstStyle/>
          <a:p>
            <a:pPr eaLnBrk="0" hangingPunct="0"/>
            <a:r>
              <a:rPr lang="en-US" sz="2000" b="1">
                <a:solidFill>
                  <a:srgbClr val="000099"/>
                </a:solidFill>
              </a:rPr>
              <a:t>       </a:t>
            </a:r>
            <a:r>
              <a:rPr lang="en-US" sz="2000" b="1">
                <a:solidFill>
                  <a:srgbClr val="000099"/>
                </a:solidFill>
                <a:latin typeface="Arial" charset="0"/>
              </a:rPr>
              <a:t>Director</a:t>
            </a:r>
          </a:p>
          <a:p>
            <a:pPr eaLnBrk="0" hangingPunct="0"/>
            <a:r>
              <a:rPr lang="en-US" sz="2000" b="1">
                <a:solidFill>
                  <a:srgbClr val="000099"/>
                </a:solidFill>
                <a:latin typeface="Arial" charset="0"/>
              </a:rPr>
              <a:t>Deputy Director</a:t>
            </a:r>
          </a:p>
        </p:txBody>
      </p:sp>
      <p:sp>
        <p:nvSpPr>
          <p:cNvPr id="547845" name="Rectangle 8"/>
          <p:cNvSpPr>
            <a:spLocks noChangeArrowheads="1"/>
          </p:cNvSpPr>
          <p:nvPr/>
        </p:nvSpPr>
        <p:spPr bwMode="auto">
          <a:xfrm>
            <a:off x="3048000" y="1981200"/>
            <a:ext cx="2197100" cy="82550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46" name="Rectangle 9"/>
          <p:cNvSpPr>
            <a:spLocks noChangeArrowheads="1"/>
          </p:cNvSpPr>
          <p:nvPr/>
        </p:nvSpPr>
        <p:spPr bwMode="auto">
          <a:xfrm>
            <a:off x="762000" y="2808288"/>
            <a:ext cx="1382713" cy="698500"/>
          </a:xfrm>
          <a:prstGeom prst="rect">
            <a:avLst/>
          </a:prstGeom>
          <a:noFill/>
          <a:ln w="12700">
            <a:noFill/>
            <a:miter lim="800000"/>
            <a:headEnd/>
            <a:tailEnd/>
          </a:ln>
        </p:spPr>
        <p:txBody>
          <a:bodyPr lIns="90488" tIns="44450" rIns="90488" bIns="44450">
            <a:spAutoFit/>
          </a:bodyPr>
          <a:lstStyle/>
          <a:p>
            <a:pPr eaLnBrk="0" hangingPunct="0"/>
            <a:r>
              <a:rPr lang="en-US" sz="2000">
                <a:latin typeface="Arial" charset="0"/>
              </a:rPr>
              <a:t>Executive</a:t>
            </a:r>
          </a:p>
          <a:p>
            <a:pPr eaLnBrk="0" hangingPunct="0"/>
            <a:r>
              <a:rPr lang="en-US" sz="2000">
                <a:latin typeface="Arial" charset="0"/>
              </a:rPr>
              <a:t>Officer</a:t>
            </a:r>
          </a:p>
        </p:txBody>
      </p:sp>
      <p:sp>
        <p:nvSpPr>
          <p:cNvPr id="547847" name="Rectangle 10"/>
          <p:cNvSpPr>
            <a:spLocks noChangeArrowheads="1"/>
          </p:cNvSpPr>
          <p:nvPr/>
        </p:nvSpPr>
        <p:spPr bwMode="auto">
          <a:xfrm>
            <a:off x="5535613" y="2838450"/>
            <a:ext cx="2736850" cy="698500"/>
          </a:xfrm>
          <a:prstGeom prst="rect">
            <a:avLst/>
          </a:prstGeom>
          <a:noFill/>
          <a:ln w="12700">
            <a:noFill/>
            <a:miter lim="800000"/>
            <a:headEnd/>
            <a:tailEnd/>
          </a:ln>
        </p:spPr>
        <p:txBody>
          <a:bodyPr wrap="none" lIns="90488" tIns="44450" rIns="90488" bIns="44450">
            <a:spAutoFit/>
          </a:bodyPr>
          <a:lstStyle/>
          <a:p>
            <a:pPr eaLnBrk="0" hangingPunct="0"/>
            <a:r>
              <a:rPr lang="en-US" sz="2000"/>
              <a:t>    </a:t>
            </a:r>
            <a:r>
              <a:rPr lang="en-US" sz="2000">
                <a:latin typeface="Arial" charset="0"/>
              </a:rPr>
              <a:t>General Counsel</a:t>
            </a:r>
          </a:p>
          <a:p>
            <a:pPr eaLnBrk="0" hangingPunct="0"/>
            <a:r>
              <a:rPr lang="en-US" sz="2000">
                <a:latin typeface="Arial" charset="0"/>
              </a:rPr>
              <a:t>Defense Legal Service</a:t>
            </a:r>
          </a:p>
        </p:txBody>
      </p:sp>
      <p:sp>
        <p:nvSpPr>
          <p:cNvPr id="547848" name="Rectangle 11"/>
          <p:cNvSpPr>
            <a:spLocks noChangeArrowheads="1"/>
          </p:cNvSpPr>
          <p:nvPr/>
        </p:nvSpPr>
        <p:spPr bwMode="auto">
          <a:xfrm>
            <a:off x="762000" y="2819400"/>
            <a:ext cx="1295400" cy="74930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49" name="Rectangle 12"/>
          <p:cNvSpPr>
            <a:spLocks noChangeArrowheads="1"/>
          </p:cNvSpPr>
          <p:nvPr/>
        </p:nvSpPr>
        <p:spPr bwMode="auto">
          <a:xfrm>
            <a:off x="5486400" y="2743200"/>
            <a:ext cx="2743200" cy="82550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50" name="Line 13"/>
          <p:cNvSpPr>
            <a:spLocks noChangeShapeType="1"/>
          </p:cNvSpPr>
          <p:nvPr/>
        </p:nvSpPr>
        <p:spPr bwMode="auto">
          <a:xfrm flipH="1">
            <a:off x="1524000" y="2286000"/>
            <a:ext cx="1543050" cy="0"/>
          </a:xfrm>
          <a:prstGeom prst="line">
            <a:avLst/>
          </a:prstGeom>
          <a:noFill/>
          <a:ln w="12700">
            <a:solidFill>
              <a:schemeClr val="tx1"/>
            </a:solidFill>
            <a:round/>
            <a:headEnd/>
            <a:tailEnd/>
          </a:ln>
        </p:spPr>
        <p:txBody>
          <a:bodyPr wrap="none" anchor="ctr"/>
          <a:lstStyle/>
          <a:p>
            <a:endParaRPr lang="en-US"/>
          </a:p>
        </p:txBody>
      </p:sp>
      <p:sp>
        <p:nvSpPr>
          <p:cNvPr id="547851" name="Line 14"/>
          <p:cNvSpPr>
            <a:spLocks noChangeShapeType="1"/>
          </p:cNvSpPr>
          <p:nvPr/>
        </p:nvSpPr>
        <p:spPr bwMode="auto">
          <a:xfrm>
            <a:off x="1524000" y="2286000"/>
            <a:ext cx="0" cy="533400"/>
          </a:xfrm>
          <a:prstGeom prst="line">
            <a:avLst/>
          </a:prstGeom>
          <a:noFill/>
          <a:ln w="12700">
            <a:solidFill>
              <a:schemeClr val="tx1"/>
            </a:solidFill>
            <a:round/>
            <a:headEnd/>
            <a:tailEnd/>
          </a:ln>
        </p:spPr>
        <p:txBody>
          <a:bodyPr wrap="none" anchor="ctr"/>
          <a:lstStyle/>
          <a:p>
            <a:endParaRPr lang="en-US"/>
          </a:p>
        </p:txBody>
      </p:sp>
      <p:sp>
        <p:nvSpPr>
          <p:cNvPr id="547852" name="Line 15"/>
          <p:cNvSpPr>
            <a:spLocks noChangeShapeType="1"/>
          </p:cNvSpPr>
          <p:nvPr/>
        </p:nvSpPr>
        <p:spPr bwMode="auto">
          <a:xfrm>
            <a:off x="5348288" y="2209800"/>
            <a:ext cx="1497012" cy="0"/>
          </a:xfrm>
          <a:prstGeom prst="line">
            <a:avLst/>
          </a:prstGeom>
          <a:noFill/>
          <a:ln w="12700">
            <a:solidFill>
              <a:schemeClr val="tx1"/>
            </a:solidFill>
            <a:prstDash val="dash"/>
            <a:round/>
            <a:headEnd/>
            <a:tailEnd/>
          </a:ln>
        </p:spPr>
        <p:txBody>
          <a:bodyPr wrap="none" anchor="ctr"/>
          <a:lstStyle/>
          <a:p>
            <a:endParaRPr lang="en-US"/>
          </a:p>
        </p:txBody>
      </p:sp>
      <p:sp>
        <p:nvSpPr>
          <p:cNvPr id="547853" name="Line 16"/>
          <p:cNvSpPr>
            <a:spLocks noChangeShapeType="1"/>
          </p:cNvSpPr>
          <p:nvPr/>
        </p:nvSpPr>
        <p:spPr bwMode="auto">
          <a:xfrm>
            <a:off x="6858000" y="2224088"/>
            <a:ext cx="0" cy="506412"/>
          </a:xfrm>
          <a:prstGeom prst="line">
            <a:avLst/>
          </a:prstGeom>
          <a:noFill/>
          <a:ln w="12700">
            <a:solidFill>
              <a:schemeClr val="tx1"/>
            </a:solidFill>
            <a:prstDash val="dash"/>
            <a:round/>
            <a:headEnd/>
            <a:tailEnd/>
          </a:ln>
        </p:spPr>
        <p:txBody>
          <a:bodyPr wrap="none" anchor="ctr"/>
          <a:lstStyle/>
          <a:p>
            <a:endParaRPr lang="en-US"/>
          </a:p>
        </p:txBody>
      </p:sp>
      <p:sp>
        <p:nvSpPr>
          <p:cNvPr id="547854" name="Rectangle 17"/>
          <p:cNvSpPr>
            <a:spLocks noChangeArrowheads="1"/>
          </p:cNvSpPr>
          <p:nvPr/>
        </p:nvSpPr>
        <p:spPr bwMode="auto">
          <a:xfrm>
            <a:off x="457200" y="3962400"/>
            <a:ext cx="2233613" cy="668338"/>
          </a:xfrm>
          <a:prstGeom prst="rect">
            <a:avLst/>
          </a:prstGeom>
          <a:noFill/>
          <a:ln w="12700">
            <a:noFill/>
            <a:miter lim="800000"/>
            <a:headEnd/>
            <a:tailEnd/>
          </a:ln>
        </p:spPr>
        <p:txBody>
          <a:bodyPr lIns="90488" tIns="44450" rIns="90488" bIns="44450">
            <a:spAutoFit/>
          </a:bodyPr>
          <a:lstStyle/>
          <a:p>
            <a:pPr eaLnBrk="0" hangingPunct="0"/>
            <a:r>
              <a:rPr lang="en-US" sz="2000"/>
              <a:t> </a:t>
            </a:r>
            <a:r>
              <a:rPr lang="en-US" sz="1800">
                <a:latin typeface="Arial" charset="0"/>
              </a:rPr>
              <a:t>Assistant Director</a:t>
            </a:r>
          </a:p>
          <a:p>
            <a:pPr eaLnBrk="0" hangingPunct="0"/>
            <a:r>
              <a:rPr lang="en-US" sz="1800">
                <a:latin typeface="Arial" charset="0"/>
              </a:rPr>
              <a:t>      Operations</a:t>
            </a:r>
          </a:p>
        </p:txBody>
      </p:sp>
      <p:sp>
        <p:nvSpPr>
          <p:cNvPr id="547855" name="Rectangle 18"/>
          <p:cNvSpPr>
            <a:spLocks noChangeArrowheads="1"/>
          </p:cNvSpPr>
          <p:nvPr/>
        </p:nvSpPr>
        <p:spPr bwMode="auto">
          <a:xfrm>
            <a:off x="3200400" y="3962400"/>
            <a:ext cx="2133600" cy="638175"/>
          </a:xfrm>
          <a:prstGeom prst="rect">
            <a:avLst/>
          </a:prstGeom>
          <a:noFill/>
          <a:ln w="12700">
            <a:noFill/>
            <a:miter lim="800000"/>
            <a:headEnd/>
            <a:tailEnd/>
          </a:ln>
        </p:spPr>
        <p:txBody>
          <a:bodyPr lIns="90488" tIns="44450" rIns="90488" bIns="44450">
            <a:spAutoFit/>
          </a:bodyPr>
          <a:lstStyle/>
          <a:p>
            <a:pPr eaLnBrk="0" hangingPunct="0"/>
            <a:r>
              <a:rPr lang="en-US" sz="1800">
                <a:latin typeface="Arial" charset="0"/>
              </a:rPr>
              <a:t>Assistant Director</a:t>
            </a:r>
          </a:p>
          <a:p>
            <a:pPr eaLnBrk="0" hangingPunct="0"/>
            <a:r>
              <a:rPr lang="en-US" sz="1800">
                <a:latin typeface="Arial" charset="0"/>
              </a:rPr>
              <a:t>  Policy &amp; Plans</a:t>
            </a:r>
          </a:p>
        </p:txBody>
      </p:sp>
      <p:sp>
        <p:nvSpPr>
          <p:cNvPr id="547856" name="Rectangle 19"/>
          <p:cNvSpPr>
            <a:spLocks noChangeArrowheads="1"/>
          </p:cNvSpPr>
          <p:nvPr/>
        </p:nvSpPr>
        <p:spPr bwMode="auto">
          <a:xfrm>
            <a:off x="5867400" y="4038600"/>
            <a:ext cx="1971675" cy="638175"/>
          </a:xfrm>
          <a:prstGeom prst="rect">
            <a:avLst/>
          </a:prstGeom>
          <a:noFill/>
          <a:ln w="12700">
            <a:noFill/>
            <a:miter lim="800000"/>
            <a:headEnd/>
            <a:tailEnd/>
          </a:ln>
        </p:spPr>
        <p:txBody>
          <a:bodyPr wrap="none" lIns="90488" tIns="44450" rIns="90488" bIns="44450">
            <a:spAutoFit/>
          </a:bodyPr>
          <a:lstStyle/>
          <a:p>
            <a:pPr eaLnBrk="0" hangingPunct="0"/>
            <a:r>
              <a:rPr lang="en-US" sz="1800">
                <a:latin typeface="Arial" charset="0"/>
              </a:rPr>
              <a:t>Assistant Director</a:t>
            </a:r>
          </a:p>
          <a:p>
            <a:pPr eaLnBrk="0" hangingPunct="0"/>
            <a:r>
              <a:rPr lang="en-US" sz="1800">
                <a:latin typeface="Arial" charset="0"/>
              </a:rPr>
              <a:t>      Resources</a:t>
            </a:r>
          </a:p>
        </p:txBody>
      </p:sp>
      <p:sp>
        <p:nvSpPr>
          <p:cNvPr id="547857" name="Rectangle 20"/>
          <p:cNvSpPr>
            <a:spLocks noChangeArrowheads="1"/>
          </p:cNvSpPr>
          <p:nvPr/>
        </p:nvSpPr>
        <p:spPr bwMode="auto">
          <a:xfrm>
            <a:off x="381000" y="3962400"/>
            <a:ext cx="2349500" cy="75565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58" name="Rectangle 21"/>
          <p:cNvSpPr>
            <a:spLocks noChangeArrowheads="1"/>
          </p:cNvSpPr>
          <p:nvPr/>
        </p:nvSpPr>
        <p:spPr bwMode="auto">
          <a:xfrm>
            <a:off x="3200400" y="3962400"/>
            <a:ext cx="2120900" cy="74930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59" name="Rectangle 22"/>
          <p:cNvSpPr>
            <a:spLocks noChangeArrowheads="1"/>
          </p:cNvSpPr>
          <p:nvPr/>
        </p:nvSpPr>
        <p:spPr bwMode="auto">
          <a:xfrm>
            <a:off x="5867400" y="3962400"/>
            <a:ext cx="2197100" cy="74930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60" name="Line 23"/>
          <p:cNvSpPr>
            <a:spLocks noChangeShapeType="1"/>
          </p:cNvSpPr>
          <p:nvPr/>
        </p:nvSpPr>
        <p:spPr bwMode="auto">
          <a:xfrm>
            <a:off x="4114800" y="2819400"/>
            <a:ext cx="0" cy="1143000"/>
          </a:xfrm>
          <a:prstGeom prst="line">
            <a:avLst/>
          </a:prstGeom>
          <a:noFill/>
          <a:ln w="50800">
            <a:solidFill>
              <a:schemeClr val="tx1"/>
            </a:solidFill>
            <a:round/>
            <a:headEnd/>
            <a:tailEnd/>
          </a:ln>
        </p:spPr>
        <p:txBody>
          <a:bodyPr wrap="none" anchor="ctr"/>
          <a:lstStyle/>
          <a:p>
            <a:endParaRPr lang="en-US"/>
          </a:p>
        </p:txBody>
      </p:sp>
      <p:sp>
        <p:nvSpPr>
          <p:cNvPr id="547861" name="Line 24"/>
          <p:cNvSpPr>
            <a:spLocks noChangeShapeType="1"/>
          </p:cNvSpPr>
          <p:nvPr/>
        </p:nvSpPr>
        <p:spPr bwMode="auto">
          <a:xfrm>
            <a:off x="1600200" y="3733800"/>
            <a:ext cx="5410200" cy="0"/>
          </a:xfrm>
          <a:prstGeom prst="line">
            <a:avLst/>
          </a:prstGeom>
          <a:noFill/>
          <a:ln w="50800">
            <a:solidFill>
              <a:schemeClr val="tx1"/>
            </a:solidFill>
            <a:round/>
            <a:headEnd/>
            <a:tailEnd/>
          </a:ln>
        </p:spPr>
        <p:txBody>
          <a:bodyPr wrap="none" anchor="ctr"/>
          <a:lstStyle/>
          <a:p>
            <a:endParaRPr lang="en-US"/>
          </a:p>
        </p:txBody>
      </p:sp>
      <p:sp>
        <p:nvSpPr>
          <p:cNvPr id="547862" name="Line 25"/>
          <p:cNvSpPr>
            <a:spLocks noChangeShapeType="1"/>
          </p:cNvSpPr>
          <p:nvPr/>
        </p:nvSpPr>
        <p:spPr bwMode="auto">
          <a:xfrm flipV="1">
            <a:off x="1600200" y="3733800"/>
            <a:ext cx="0" cy="228600"/>
          </a:xfrm>
          <a:prstGeom prst="line">
            <a:avLst/>
          </a:prstGeom>
          <a:noFill/>
          <a:ln w="50800">
            <a:solidFill>
              <a:schemeClr val="tx1"/>
            </a:solidFill>
            <a:round/>
            <a:headEnd/>
            <a:tailEnd/>
          </a:ln>
        </p:spPr>
        <p:txBody>
          <a:bodyPr wrap="none" anchor="ctr"/>
          <a:lstStyle/>
          <a:p>
            <a:endParaRPr lang="en-US"/>
          </a:p>
        </p:txBody>
      </p:sp>
      <p:sp>
        <p:nvSpPr>
          <p:cNvPr id="547863" name="Line 26"/>
          <p:cNvSpPr>
            <a:spLocks noChangeShapeType="1"/>
          </p:cNvSpPr>
          <p:nvPr/>
        </p:nvSpPr>
        <p:spPr bwMode="auto">
          <a:xfrm flipH="1">
            <a:off x="7010400" y="3733800"/>
            <a:ext cx="0" cy="228600"/>
          </a:xfrm>
          <a:prstGeom prst="line">
            <a:avLst/>
          </a:prstGeom>
          <a:noFill/>
          <a:ln w="50800">
            <a:solidFill>
              <a:schemeClr val="tx1"/>
            </a:solidFill>
            <a:round/>
            <a:headEnd/>
            <a:tailEnd/>
          </a:ln>
        </p:spPr>
        <p:txBody>
          <a:bodyPr wrap="none" anchor="ctr"/>
          <a:lstStyle/>
          <a:p>
            <a:endParaRPr lang="en-US"/>
          </a:p>
        </p:txBody>
      </p:sp>
      <p:sp>
        <p:nvSpPr>
          <p:cNvPr id="547864" name="Rectangle 27"/>
          <p:cNvSpPr>
            <a:spLocks noChangeArrowheads="1"/>
          </p:cNvSpPr>
          <p:nvPr/>
        </p:nvSpPr>
        <p:spPr bwMode="auto">
          <a:xfrm>
            <a:off x="2743200" y="4953000"/>
            <a:ext cx="1905000" cy="727075"/>
          </a:xfrm>
          <a:prstGeom prst="rect">
            <a:avLst/>
          </a:prstGeom>
          <a:noFill/>
          <a:ln w="12700">
            <a:noFill/>
            <a:miter lim="800000"/>
            <a:headEnd/>
            <a:tailEnd/>
          </a:ln>
        </p:spPr>
        <p:txBody>
          <a:bodyPr lIns="90488" tIns="44450" rIns="90488" bIns="44450">
            <a:spAutoFit/>
          </a:bodyPr>
          <a:lstStyle/>
          <a:p>
            <a:pPr algn="ctr" eaLnBrk="0" hangingPunct="0"/>
            <a:r>
              <a:rPr lang="en-US" sz="1400">
                <a:latin typeface="Arial" charset="0"/>
              </a:rPr>
              <a:t>Regional Offices (5)</a:t>
            </a:r>
          </a:p>
          <a:p>
            <a:pPr algn="ctr" eaLnBrk="0" hangingPunct="0"/>
            <a:r>
              <a:rPr lang="en-US" sz="1400">
                <a:latin typeface="Arial" charset="0"/>
              </a:rPr>
              <a:t>        Director</a:t>
            </a:r>
          </a:p>
          <a:p>
            <a:pPr algn="ctr" eaLnBrk="0" hangingPunct="0"/>
            <a:r>
              <a:rPr lang="en-US" sz="1400">
                <a:latin typeface="Arial" charset="0"/>
              </a:rPr>
              <a:t>   Deputy Director</a:t>
            </a:r>
          </a:p>
        </p:txBody>
      </p:sp>
      <p:sp>
        <p:nvSpPr>
          <p:cNvPr id="547865" name="Rectangle 28"/>
          <p:cNvSpPr>
            <a:spLocks noChangeArrowheads="1"/>
          </p:cNvSpPr>
          <p:nvPr/>
        </p:nvSpPr>
        <p:spPr bwMode="auto">
          <a:xfrm>
            <a:off x="2743200" y="4953000"/>
            <a:ext cx="1828800" cy="838200"/>
          </a:xfrm>
          <a:prstGeom prst="rect">
            <a:avLst/>
          </a:prstGeom>
          <a:noFill/>
          <a:ln w="12700">
            <a:solidFill>
              <a:schemeClr val="tx1"/>
            </a:solidFill>
            <a:miter lim="800000"/>
            <a:headEnd/>
            <a:tailEnd/>
          </a:ln>
        </p:spPr>
        <p:txBody>
          <a:bodyPr wrap="none" anchor="ctr"/>
          <a:lstStyle/>
          <a:p>
            <a:pPr eaLnBrk="0" hangingPunct="0"/>
            <a:endParaRPr lang="en-US" sz="1800"/>
          </a:p>
        </p:txBody>
      </p:sp>
      <p:sp>
        <p:nvSpPr>
          <p:cNvPr id="547866" name="Line 29"/>
          <p:cNvSpPr>
            <a:spLocks noChangeShapeType="1"/>
          </p:cNvSpPr>
          <p:nvPr/>
        </p:nvSpPr>
        <p:spPr bwMode="auto">
          <a:xfrm>
            <a:off x="2971800" y="3733800"/>
            <a:ext cx="0" cy="1219200"/>
          </a:xfrm>
          <a:prstGeom prst="line">
            <a:avLst/>
          </a:prstGeom>
          <a:noFill/>
          <a:ln w="50800">
            <a:solidFill>
              <a:schemeClr val="tx1"/>
            </a:solidFill>
            <a:round/>
            <a:headEnd/>
            <a:tailEnd/>
          </a:ln>
        </p:spPr>
        <p:txBody>
          <a:bodyPr wrap="none" anchor="ctr"/>
          <a:lstStyle/>
          <a:p>
            <a:endParaRPr lang="en-US"/>
          </a:p>
        </p:txBody>
      </p:sp>
      <p:sp>
        <p:nvSpPr>
          <p:cNvPr id="547867" name="Rectangle 30"/>
          <p:cNvSpPr>
            <a:spLocks noChangeArrowheads="1"/>
          </p:cNvSpPr>
          <p:nvPr/>
        </p:nvSpPr>
        <p:spPr bwMode="auto">
          <a:xfrm>
            <a:off x="533400" y="5181600"/>
            <a:ext cx="1828800" cy="650875"/>
          </a:xfrm>
          <a:prstGeom prst="rect">
            <a:avLst/>
          </a:prstGeom>
          <a:noFill/>
          <a:ln w="12700">
            <a:solidFill>
              <a:schemeClr val="tx1"/>
            </a:solidFill>
            <a:miter lim="800000"/>
            <a:headEnd/>
            <a:tailEnd/>
          </a:ln>
        </p:spPr>
        <p:txBody>
          <a:bodyPr lIns="90488" tIns="44450" rIns="90488" bIns="44450">
            <a:spAutoFit/>
          </a:bodyPr>
          <a:lstStyle/>
          <a:p>
            <a:pPr eaLnBrk="0" hangingPunct="0"/>
            <a:r>
              <a:rPr lang="en-US" sz="1800">
                <a:latin typeface="Arial" charset="0"/>
              </a:rPr>
              <a:t>Audit Liaison</a:t>
            </a:r>
          </a:p>
          <a:p>
            <a:pPr eaLnBrk="0" hangingPunct="0"/>
            <a:r>
              <a:rPr lang="en-US" sz="1800">
                <a:latin typeface="Arial" charset="0"/>
              </a:rPr>
              <a:t>Division (OAL)</a:t>
            </a:r>
          </a:p>
        </p:txBody>
      </p:sp>
      <p:sp>
        <p:nvSpPr>
          <p:cNvPr id="547868" name="Rectangle 31"/>
          <p:cNvSpPr>
            <a:spLocks noChangeArrowheads="1"/>
          </p:cNvSpPr>
          <p:nvPr/>
        </p:nvSpPr>
        <p:spPr bwMode="auto">
          <a:xfrm>
            <a:off x="5257800" y="5181600"/>
            <a:ext cx="3343275" cy="1366838"/>
          </a:xfrm>
          <a:prstGeom prst="rect">
            <a:avLst/>
          </a:prstGeom>
          <a:noFill/>
          <a:ln w="12700">
            <a:noFill/>
            <a:miter lim="800000"/>
            <a:headEnd/>
            <a:tailEnd/>
          </a:ln>
        </p:spPr>
        <p:txBody>
          <a:bodyPr wrap="none" lIns="90488" tIns="44450" rIns="90488" bIns="44450">
            <a:spAutoFit/>
          </a:bodyPr>
          <a:lstStyle/>
          <a:p>
            <a:pPr eaLnBrk="0" hangingPunct="0"/>
            <a:r>
              <a:rPr lang="en-US" sz="1200" b="1"/>
              <a:t>Five Regions Supervise Following Offices:  Total</a:t>
            </a:r>
          </a:p>
          <a:p>
            <a:pPr eaLnBrk="0" hangingPunct="0"/>
            <a:r>
              <a:rPr lang="en-US" sz="1200" b="1"/>
              <a:t>        Resident Offices                                        18</a:t>
            </a:r>
          </a:p>
          <a:p>
            <a:pPr eaLnBrk="0" hangingPunct="0"/>
            <a:r>
              <a:rPr lang="en-US" sz="1200" b="1"/>
              <a:t>        Branch Offices                                          52</a:t>
            </a:r>
          </a:p>
          <a:p>
            <a:pPr eaLnBrk="0" hangingPunct="0"/>
            <a:r>
              <a:rPr lang="en-US" sz="1200" b="1"/>
              <a:t>        Suboffices (Off-site)                                </a:t>
            </a:r>
            <a:r>
              <a:rPr lang="en-US" sz="1200" b="1" u="sng"/>
              <a:t>220</a:t>
            </a:r>
            <a:endParaRPr lang="en-US" sz="1200" b="1"/>
          </a:p>
          <a:p>
            <a:pPr eaLnBrk="0" hangingPunct="0"/>
            <a:r>
              <a:rPr lang="en-US" sz="1200" b="1"/>
              <a:t>                                                                          290</a:t>
            </a:r>
          </a:p>
          <a:p>
            <a:pPr eaLnBrk="0" hangingPunct="0"/>
            <a:r>
              <a:rPr lang="en-US" sz="1200" b="1"/>
              <a:t>Regional Offices (5):  Central, Eastern, </a:t>
            </a:r>
          </a:p>
          <a:p>
            <a:pPr eaLnBrk="0" hangingPunct="0"/>
            <a:r>
              <a:rPr lang="en-US" sz="1200" b="1"/>
              <a:t>Mid-Atlantic, Northeastern, and Western</a:t>
            </a:r>
          </a:p>
        </p:txBody>
      </p:sp>
      <p:sp>
        <p:nvSpPr>
          <p:cNvPr id="547869" name="Line 32"/>
          <p:cNvSpPr>
            <a:spLocks noChangeShapeType="1"/>
          </p:cNvSpPr>
          <p:nvPr/>
        </p:nvSpPr>
        <p:spPr bwMode="auto">
          <a:xfrm>
            <a:off x="5257800" y="5105400"/>
            <a:ext cx="3402013" cy="0"/>
          </a:xfrm>
          <a:prstGeom prst="line">
            <a:avLst/>
          </a:prstGeom>
          <a:noFill/>
          <a:ln w="50800">
            <a:solidFill>
              <a:schemeClr val="tx1"/>
            </a:solidFill>
            <a:round/>
            <a:headEnd/>
            <a:tailEnd/>
          </a:ln>
        </p:spPr>
        <p:txBody>
          <a:bodyPr wrap="none" anchor="ctr"/>
          <a:lstStyle/>
          <a:p>
            <a:endParaRPr lang="en-US"/>
          </a:p>
        </p:txBody>
      </p:sp>
      <p:sp>
        <p:nvSpPr>
          <p:cNvPr id="547870" name="Line 33"/>
          <p:cNvSpPr>
            <a:spLocks noChangeShapeType="1"/>
          </p:cNvSpPr>
          <p:nvPr/>
        </p:nvSpPr>
        <p:spPr bwMode="auto">
          <a:xfrm>
            <a:off x="5257800" y="6553200"/>
            <a:ext cx="3402013" cy="0"/>
          </a:xfrm>
          <a:prstGeom prst="line">
            <a:avLst/>
          </a:prstGeom>
          <a:noFill/>
          <a:ln w="50800">
            <a:solidFill>
              <a:schemeClr val="tx1"/>
            </a:solidFill>
            <a:round/>
            <a:headEnd/>
            <a:tailEnd/>
          </a:ln>
        </p:spPr>
        <p:txBody>
          <a:bodyPr wrap="none" anchor="ctr"/>
          <a:lstStyle/>
          <a:p>
            <a:endParaRPr lang="en-US"/>
          </a:p>
        </p:txBody>
      </p:sp>
      <p:sp>
        <p:nvSpPr>
          <p:cNvPr id="547871" name="Line 34"/>
          <p:cNvSpPr>
            <a:spLocks noChangeShapeType="1"/>
          </p:cNvSpPr>
          <p:nvPr/>
        </p:nvSpPr>
        <p:spPr bwMode="auto">
          <a:xfrm>
            <a:off x="1219200" y="4724400"/>
            <a:ext cx="0" cy="457200"/>
          </a:xfrm>
          <a:prstGeom prst="line">
            <a:avLst/>
          </a:prstGeom>
          <a:noFill/>
          <a:ln w="50800">
            <a:solidFill>
              <a:schemeClr val="tx1"/>
            </a:solidFill>
            <a:round/>
            <a:headEnd/>
            <a:tailEnd/>
          </a:ln>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9889" name="Rectangle 2"/>
          <p:cNvSpPr>
            <a:spLocks noGrp="1" noChangeArrowheads="1"/>
          </p:cNvSpPr>
          <p:nvPr>
            <p:ph type="title"/>
          </p:nvPr>
        </p:nvSpPr>
        <p:spPr>
          <a:xfrm>
            <a:off x="1371600" y="457200"/>
            <a:ext cx="7543800" cy="1143000"/>
          </a:xfrm>
        </p:spPr>
        <p:txBody>
          <a:bodyPr/>
          <a:lstStyle/>
          <a:p>
            <a:r>
              <a:rPr lang="en-US" sz="4000" b="1" smtClean="0"/>
              <a:t>DCAA FLAs vs. Auditors</a:t>
            </a:r>
          </a:p>
        </p:txBody>
      </p:sp>
      <p:sp>
        <p:nvSpPr>
          <p:cNvPr id="549890"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49891"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49892" name="Rectangle 7"/>
          <p:cNvSpPr>
            <a:spLocks noGrp="1" noChangeArrowheads="1"/>
          </p:cNvSpPr>
          <p:nvPr>
            <p:ph type="body" idx="1"/>
          </p:nvPr>
        </p:nvSpPr>
        <p:spPr>
          <a:xfrm>
            <a:off x="5334000" y="1981200"/>
            <a:ext cx="2895600" cy="566738"/>
          </a:xfrm>
        </p:spPr>
        <p:txBody>
          <a:bodyPr lIns="82550" tIns="39688" rIns="82550" bIns="39688">
            <a:spAutoFit/>
          </a:bodyPr>
          <a:lstStyle/>
          <a:p>
            <a:pPr algn="ctr">
              <a:buFontTx/>
              <a:buNone/>
            </a:pPr>
            <a:r>
              <a:rPr lang="en-US" b="1" u="sng" smtClean="0"/>
              <a:t>Field Auditor</a:t>
            </a:r>
          </a:p>
        </p:txBody>
      </p:sp>
      <p:sp>
        <p:nvSpPr>
          <p:cNvPr id="549893" name="Text Box 8"/>
          <p:cNvSpPr txBox="1">
            <a:spLocks noChangeArrowheads="1"/>
          </p:cNvSpPr>
          <p:nvPr/>
        </p:nvSpPr>
        <p:spPr bwMode="auto">
          <a:xfrm>
            <a:off x="990600" y="1981200"/>
            <a:ext cx="3124200" cy="579438"/>
          </a:xfrm>
          <a:prstGeom prst="rect">
            <a:avLst/>
          </a:prstGeom>
          <a:noFill/>
          <a:ln w="12700">
            <a:noFill/>
            <a:miter lim="800000"/>
            <a:headEnd/>
            <a:tailEnd/>
          </a:ln>
        </p:spPr>
        <p:txBody>
          <a:bodyPr>
            <a:spAutoFit/>
          </a:bodyPr>
          <a:lstStyle/>
          <a:p>
            <a:pPr algn="ctr" eaLnBrk="0" hangingPunct="0">
              <a:spcBef>
                <a:spcPct val="50000"/>
              </a:spcBef>
            </a:pPr>
            <a:r>
              <a:rPr lang="en-US" sz="3200" b="1" u="sng">
                <a:latin typeface="Arial" charset="0"/>
              </a:rPr>
              <a:t>FLA</a:t>
            </a:r>
          </a:p>
        </p:txBody>
      </p:sp>
      <p:sp>
        <p:nvSpPr>
          <p:cNvPr id="549894" name="Text Box 9"/>
          <p:cNvSpPr txBox="1">
            <a:spLocks noChangeArrowheads="1"/>
          </p:cNvSpPr>
          <p:nvPr/>
        </p:nvSpPr>
        <p:spPr bwMode="auto">
          <a:xfrm>
            <a:off x="4572000" y="2743200"/>
            <a:ext cx="4343400" cy="3622675"/>
          </a:xfrm>
          <a:prstGeom prst="rect">
            <a:avLst/>
          </a:prstGeom>
          <a:noFill/>
          <a:ln w="12700">
            <a:noFill/>
            <a:miter lim="800000"/>
            <a:headEnd/>
            <a:tailEnd/>
          </a:ln>
        </p:spPr>
        <p:txBody>
          <a:bodyPr>
            <a:spAutoFit/>
          </a:bodyPr>
          <a:lstStyle/>
          <a:p>
            <a:pPr marL="290513" indent="-290513" defTabSz="577850" eaLnBrk="0" hangingPunct="0">
              <a:lnSpc>
                <a:spcPct val="130000"/>
              </a:lnSpc>
              <a:buClr>
                <a:srgbClr val="A50021"/>
              </a:buClr>
              <a:buSzPct val="150000"/>
              <a:buFontTx/>
              <a:buChar char="•"/>
            </a:pPr>
            <a:r>
              <a:rPr lang="en-US" sz="2200">
                <a:solidFill>
                  <a:srgbClr val="000099"/>
                </a:solidFill>
                <a:latin typeface="Arial" charset="0"/>
              </a:rPr>
              <a:t>On-Site at contractor location</a:t>
            </a:r>
          </a:p>
          <a:p>
            <a:pPr marL="290513" indent="-290513" defTabSz="577850" eaLnBrk="0" hangingPunct="0">
              <a:lnSpc>
                <a:spcPct val="130000"/>
              </a:lnSpc>
              <a:buClr>
                <a:srgbClr val="A50021"/>
              </a:buClr>
              <a:buSzPct val="150000"/>
              <a:buFontTx/>
              <a:buChar char="•"/>
            </a:pPr>
            <a:r>
              <a:rPr lang="en-US" sz="2200">
                <a:solidFill>
                  <a:srgbClr val="000099"/>
                </a:solidFill>
                <a:latin typeface="Arial" charset="0"/>
              </a:rPr>
              <a:t>Has access to contractor’s   </a:t>
            </a:r>
          </a:p>
          <a:p>
            <a:pPr marL="290513" indent="-290513" defTabSz="577850" eaLnBrk="0" hangingPunct="0">
              <a:lnSpc>
                <a:spcPct val="130000"/>
              </a:lnSpc>
              <a:buClr>
                <a:srgbClr val="A50021"/>
              </a:buClr>
              <a:buSzPct val="150000"/>
            </a:pPr>
            <a:r>
              <a:rPr lang="en-US" sz="2200">
                <a:solidFill>
                  <a:srgbClr val="000099"/>
                </a:solidFill>
                <a:latin typeface="Arial" charset="0"/>
              </a:rPr>
              <a:t>    books and records </a:t>
            </a:r>
            <a:r>
              <a:rPr lang="en-US" sz="1600" i="1">
                <a:solidFill>
                  <a:srgbClr val="000099"/>
                </a:solidFill>
                <a:latin typeface="Arial" charset="0"/>
              </a:rPr>
              <a:t>(original </a:t>
            </a:r>
          </a:p>
          <a:p>
            <a:pPr marL="290513" indent="-290513" defTabSz="577850" eaLnBrk="0" hangingPunct="0">
              <a:lnSpc>
                <a:spcPct val="130000"/>
              </a:lnSpc>
              <a:buClr>
                <a:srgbClr val="A50021"/>
              </a:buClr>
              <a:buSzPct val="150000"/>
            </a:pPr>
            <a:r>
              <a:rPr lang="en-US" sz="1600" i="1">
                <a:solidFill>
                  <a:srgbClr val="000099"/>
                </a:solidFill>
                <a:latin typeface="Arial" charset="0"/>
              </a:rPr>
              <a:t>    source documents – not copies) </a:t>
            </a:r>
          </a:p>
          <a:p>
            <a:pPr marL="290513" indent="-290513" defTabSz="577850" eaLnBrk="0" hangingPunct="0">
              <a:lnSpc>
                <a:spcPct val="130000"/>
              </a:lnSpc>
              <a:buClr>
                <a:srgbClr val="A50021"/>
              </a:buClr>
              <a:buSzPct val="150000"/>
              <a:buFontTx/>
              <a:buChar char="•"/>
            </a:pPr>
            <a:r>
              <a:rPr lang="en-US" sz="2200">
                <a:solidFill>
                  <a:srgbClr val="000099"/>
                </a:solidFill>
                <a:latin typeface="Arial" charset="0"/>
              </a:rPr>
              <a:t>Performs audits/engagements</a:t>
            </a:r>
          </a:p>
          <a:p>
            <a:pPr marL="290513" indent="-290513" defTabSz="577850" eaLnBrk="0" hangingPunct="0">
              <a:lnSpc>
                <a:spcPct val="130000"/>
              </a:lnSpc>
              <a:buClr>
                <a:srgbClr val="A50021"/>
              </a:buClr>
              <a:buSzPct val="150000"/>
              <a:buFontTx/>
              <a:buChar char="•"/>
            </a:pPr>
            <a:r>
              <a:rPr lang="en-US" sz="2200">
                <a:solidFill>
                  <a:srgbClr val="000099"/>
                </a:solidFill>
                <a:latin typeface="Arial" charset="0"/>
              </a:rPr>
              <a:t>Issues DCAA reports</a:t>
            </a:r>
          </a:p>
          <a:p>
            <a:pPr marL="290513" indent="-290513" defTabSz="577850" eaLnBrk="0" hangingPunct="0">
              <a:lnSpc>
                <a:spcPct val="130000"/>
              </a:lnSpc>
              <a:buClr>
                <a:srgbClr val="A50021"/>
              </a:buClr>
              <a:buSzPct val="150000"/>
              <a:buFontTx/>
              <a:buChar char="•"/>
            </a:pPr>
            <a:r>
              <a:rPr lang="en-US" sz="2200">
                <a:solidFill>
                  <a:srgbClr val="000099"/>
                </a:solidFill>
                <a:latin typeface="Arial" charset="0"/>
              </a:rPr>
              <a:t>Gives opinions</a:t>
            </a:r>
          </a:p>
          <a:p>
            <a:pPr marL="290513" indent="-290513" defTabSz="577850" eaLnBrk="0" hangingPunct="0">
              <a:lnSpc>
                <a:spcPct val="130000"/>
              </a:lnSpc>
              <a:spcBef>
                <a:spcPct val="50000"/>
              </a:spcBef>
              <a:buFontTx/>
              <a:buChar char="•"/>
            </a:pPr>
            <a:endParaRPr lang="en-US" sz="2200">
              <a:solidFill>
                <a:srgbClr val="000099"/>
              </a:solidFill>
            </a:endParaRPr>
          </a:p>
        </p:txBody>
      </p:sp>
      <p:sp>
        <p:nvSpPr>
          <p:cNvPr id="549895" name="Text Box 10"/>
          <p:cNvSpPr txBox="1">
            <a:spLocks noChangeArrowheads="1"/>
          </p:cNvSpPr>
          <p:nvPr/>
        </p:nvSpPr>
        <p:spPr bwMode="auto">
          <a:xfrm>
            <a:off x="533400" y="2743200"/>
            <a:ext cx="3733800" cy="2701925"/>
          </a:xfrm>
          <a:prstGeom prst="rect">
            <a:avLst/>
          </a:prstGeom>
          <a:noFill/>
          <a:ln w="12700">
            <a:noFill/>
            <a:miter lim="800000"/>
            <a:headEnd/>
            <a:tailEnd/>
          </a:ln>
        </p:spPr>
        <p:txBody>
          <a:bodyPr>
            <a:spAutoFit/>
          </a:bodyPr>
          <a:lstStyle/>
          <a:p>
            <a:pPr marL="290513" indent="-290513" defTabSz="635000" eaLnBrk="0" hangingPunct="0">
              <a:lnSpc>
                <a:spcPct val="130000"/>
              </a:lnSpc>
              <a:buClr>
                <a:srgbClr val="A50021"/>
              </a:buClr>
              <a:buSzPct val="150000"/>
              <a:buFontTx/>
              <a:buChar char="•"/>
            </a:pPr>
            <a:r>
              <a:rPr lang="en-US" sz="2200">
                <a:solidFill>
                  <a:srgbClr val="000099"/>
                </a:solidFill>
                <a:latin typeface="Arial" charset="0"/>
              </a:rPr>
              <a:t>On-Site with Customer</a:t>
            </a:r>
          </a:p>
          <a:p>
            <a:pPr marL="290513" indent="-290513" defTabSz="635000" eaLnBrk="0" hangingPunct="0">
              <a:lnSpc>
                <a:spcPct val="130000"/>
              </a:lnSpc>
              <a:buClr>
                <a:srgbClr val="A50021"/>
              </a:buClr>
              <a:buSzPct val="150000"/>
              <a:buFontTx/>
              <a:buChar char="•"/>
            </a:pPr>
            <a:r>
              <a:rPr lang="en-US" sz="2200">
                <a:solidFill>
                  <a:srgbClr val="000099"/>
                </a:solidFill>
                <a:latin typeface="Arial" charset="0"/>
              </a:rPr>
              <a:t>Available for immediate </a:t>
            </a:r>
          </a:p>
          <a:p>
            <a:pPr marL="290513" indent="-290513" defTabSz="635000" eaLnBrk="0" hangingPunct="0">
              <a:lnSpc>
                <a:spcPct val="130000"/>
              </a:lnSpc>
              <a:buClr>
                <a:srgbClr val="A50021"/>
              </a:buClr>
              <a:buSzPct val="150000"/>
            </a:pPr>
            <a:r>
              <a:rPr lang="en-US" sz="2200">
                <a:solidFill>
                  <a:srgbClr val="000099"/>
                </a:solidFill>
                <a:latin typeface="Arial" charset="0"/>
              </a:rPr>
              <a:t>    advice on cost/pricing </a:t>
            </a:r>
          </a:p>
          <a:p>
            <a:pPr marL="290513" indent="-290513" defTabSz="635000" eaLnBrk="0" hangingPunct="0">
              <a:lnSpc>
                <a:spcPct val="130000"/>
              </a:lnSpc>
              <a:buClr>
                <a:srgbClr val="A50021"/>
              </a:buClr>
              <a:buSzPct val="150000"/>
            </a:pPr>
            <a:r>
              <a:rPr lang="en-US" sz="2200">
                <a:solidFill>
                  <a:srgbClr val="000099"/>
                </a:solidFill>
                <a:latin typeface="Arial" charset="0"/>
              </a:rPr>
              <a:t>    data and audit/financial </a:t>
            </a:r>
          </a:p>
          <a:p>
            <a:pPr marL="290513" indent="-290513" defTabSz="635000" eaLnBrk="0" hangingPunct="0">
              <a:lnSpc>
                <a:spcPct val="130000"/>
              </a:lnSpc>
              <a:buClr>
                <a:srgbClr val="A50021"/>
              </a:buClr>
              <a:buSzPct val="150000"/>
            </a:pPr>
            <a:r>
              <a:rPr lang="en-US" sz="2200">
                <a:solidFill>
                  <a:srgbClr val="000099"/>
                </a:solidFill>
                <a:latin typeface="Arial" charset="0"/>
              </a:rPr>
              <a:t>    issues</a:t>
            </a:r>
          </a:p>
          <a:p>
            <a:pPr marL="290513" indent="-290513" defTabSz="635000" eaLnBrk="0" hangingPunct="0">
              <a:lnSpc>
                <a:spcPct val="130000"/>
              </a:lnSpc>
              <a:buClr>
                <a:srgbClr val="A50021"/>
              </a:buClr>
              <a:buSzPct val="150000"/>
              <a:buFontTx/>
              <a:buChar char="•"/>
            </a:pPr>
            <a:r>
              <a:rPr lang="en-US" sz="2200">
                <a:solidFill>
                  <a:srgbClr val="000099"/>
                </a:solidFill>
                <a:latin typeface="Arial" charset="0"/>
              </a:rPr>
              <a:t>Facilitate audits/services </a:t>
            </a:r>
          </a:p>
        </p:txBody>
      </p:sp>
      <p:sp>
        <p:nvSpPr>
          <p:cNvPr id="549896" name="Line 11"/>
          <p:cNvSpPr>
            <a:spLocks noChangeShapeType="1"/>
          </p:cNvSpPr>
          <p:nvPr/>
        </p:nvSpPr>
        <p:spPr bwMode="auto">
          <a:xfrm>
            <a:off x="4419600" y="2133600"/>
            <a:ext cx="0" cy="4114800"/>
          </a:xfrm>
          <a:prstGeom prst="line">
            <a:avLst/>
          </a:prstGeom>
          <a:noFill/>
          <a:ln w="50800">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xfrm>
            <a:off x="762000" y="381000"/>
            <a:ext cx="7772400" cy="1143000"/>
          </a:xfrm>
        </p:spPr>
        <p:txBody>
          <a:bodyPr/>
          <a:lstStyle/>
          <a:p>
            <a:r>
              <a:rPr lang="en-US" sz="4000" b="1" smtClean="0"/>
              <a:t>DCAA Services</a:t>
            </a:r>
            <a:endParaRPr lang="en-US" sz="4000" b="1" i="1" smtClean="0">
              <a:solidFill>
                <a:schemeClr val="accent2"/>
              </a:solidFill>
            </a:endParaRPr>
          </a:p>
        </p:txBody>
      </p:sp>
      <p:sp>
        <p:nvSpPr>
          <p:cNvPr id="551938" name="Line 3"/>
          <p:cNvSpPr>
            <a:spLocks noChangeShapeType="1"/>
          </p:cNvSpPr>
          <p:nvPr/>
        </p:nvSpPr>
        <p:spPr bwMode="auto">
          <a:xfrm>
            <a:off x="304800" y="1676400"/>
            <a:ext cx="8610600" cy="0"/>
          </a:xfrm>
          <a:prstGeom prst="line">
            <a:avLst/>
          </a:prstGeom>
          <a:noFill/>
          <a:ln w="57150">
            <a:solidFill>
              <a:schemeClr val="tx1"/>
            </a:solidFill>
            <a:round/>
            <a:headEnd/>
            <a:tailEnd/>
          </a:ln>
        </p:spPr>
        <p:txBody>
          <a:bodyPr wrap="none" anchor="ctr"/>
          <a:lstStyle/>
          <a:p>
            <a:endParaRPr lang="en-US"/>
          </a:p>
        </p:txBody>
      </p:sp>
      <p:sp>
        <p:nvSpPr>
          <p:cNvPr id="551939" name="Line 4"/>
          <p:cNvSpPr>
            <a:spLocks noChangeShapeType="1"/>
          </p:cNvSpPr>
          <p:nvPr/>
        </p:nvSpPr>
        <p:spPr bwMode="auto">
          <a:xfrm>
            <a:off x="381000" y="1600200"/>
            <a:ext cx="8458200" cy="0"/>
          </a:xfrm>
          <a:prstGeom prst="line">
            <a:avLst/>
          </a:prstGeom>
          <a:noFill/>
          <a:ln w="57150">
            <a:solidFill>
              <a:srgbClr val="FF0000"/>
            </a:solidFill>
            <a:round/>
            <a:headEnd/>
            <a:tailEnd/>
          </a:ln>
        </p:spPr>
        <p:txBody>
          <a:bodyPr wrap="none" anchor="ctr"/>
          <a:lstStyle/>
          <a:p>
            <a:endParaRPr lang="en-US"/>
          </a:p>
        </p:txBody>
      </p:sp>
      <p:sp>
        <p:nvSpPr>
          <p:cNvPr id="551940" name="Rectangle 9"/>
          <p:cNvSpPr>
            <a:spLocks noChangeArrowheads="1"/>
          </p:cNvSpPr>
          <p:nvPr/>
        </p:nvSpPr>
        <p:spPr bwMode="auto">
          <a:xfrm>
            <a:off x="609600" y="2286000"/>
            <a:ext cx="8153400" cy="1555750"/>
          </a:xfrm>
          <a:prstGeom prst="rect">
            <a:avLst/>
          </a:prstGeom>
          <a:noFill/>
          <a:ln w="9525">
            <a:noFill/>
            <a:miter lim="800000"/>
            <a:headEnd/>
            <a:tailEnd/>
          </a:ln>
        </p:spPr>
        <p:txBody>
          <a:bodyPr>
            <a:spAutoFit/>
          </a:bodyPr>
          <a:lstStyle/>
          <a:p>
            <a:pPr algn="ctr" eaLnBrk="0" hangingPunct="0"/>
            <a:r>
              <a:rPr lang="en-US" sz="4800" b="1" i="1">
                <a:solidFill>
                  <a:schemeClr val="accent2"/>
                </a:solidFill>
              </a:rPr>
              <a:t>DCAA performs more than 80 different types of audit services</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47138"/>
                                        </p:tgtEl>
                                        <p:attrNameLst>
                                          <p:attrName>style.visibility</p:attrName>
                                        </p:attrNameLst>
                                      </p:cBhvr>
                                      <p:to>
                                        <p:strVal val="visible"/>
                                      </p:to>
                                    </p:set>
                                    <p:anim calcmode="lin" valueType="num">
                                      <p:cBhvr>
                                        <p:cTn id="7" dur="2000" fill="hold"/>
                                        <p:tgtEl>
                                          <p:spTgt spid="347138"/>
                                        </p:tgtEl>
                                        <p:attrNameLst>
                                          <p:attrName>ppt_w</p:attrName>
                                        </p:attrNameLst>
                                      </p:cBhvr>
                                      <p:tavLst>
                                        <p:tav tm="0">
                                          <p:val>
                                            <p:strVal val="#ppt_w*2.5"/>
                                          </p:val>
                                        </p:tav>
                                        <p:tav tm="100000">
                                          <p:val>
                                            <p:strVal val="#ppt_w"/>
                                          </p:val>
                                        </p:tav>
                                      </p:tavLst>
                                    </p:anim>
                                    <p:anim calcmode="lin" valueType="num">
                                      <p:cBhvr>
                                        <p:cTn id="8" dur="2000" fill="hold"/>
                                        <p:tgtEl>
                                          <p:spTgt spid="347138"/>
                                        </p:tgtEl>
                                        <p:attrNameLst>
                                          <p:attrName>ppt_h</p:attrName>
                                        </p:attrNameLst>
                                      </p:cBhvr>
                                      <p:tavLst>
                                        <p:tav tm="0">
                                          <p:val>
                                            <p:strVal val="#ppt_h"/>
                                          </p:val>
                                        </p:tav>
                                        <p:tav tm="100000">
                                          <p:val>
                                            <p:strVal val="#ppt_h"/>
                                          </p:val>
                                        </p:tav>
                                      </p:tavLst>
                                    </p:anim>
                                    <p:anim calcmode="lin" valueType="num">
                                      <p:cBhvr>
                                        <p:cTn id="9" dur="2000" fill="hold"/>
                                        <p:tgtEl>
                                          <p:spTgt spid="347138"/>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347138"/>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347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8"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3985" name="Rectangle 2"/>
          <p:cNvSpPr>
            <a:spLocks noGrp="1" noChangeArrowheads="1"/>
          </p:cNvSpPr>
          <p:nvPr>
            <p:ph type="title"/>
          </p:nvPr>
        </p:nvSpPr>
        <p:spPr>
          <a:xfrm>
            <a:off x="762000" y="457200"/>
            <a:ext cx="7772400" cy="1143000"/>
          </a:xfrm>
        </p:spPr>
        <p:txBody>
          <a:bodyPr/>
          <a:lstStyle/>
          <a:p>
            <a:r>
              <a:rPr lang="en-US" sz="4000" b="1" smtClean="0"/>
              <a:t>DCAA Services -</a:t>
            </a:r>
            <a:br>
              <a:rPr lang="en-US" sz="4000" b="1" smtClean="0"/>
            </a:br>
            <a:r>
              <a:rPr lang="en-US" sz="4000" b="1" i="1" smtClean="0">
                <a:solidFill>
                  <a:schemeClr val="accent2"/>
                </a:solidFill>
              </a:rPr>
              <a:t>Preaward Review Types</a:t>
            </a:r>
          </a:p>
        </p:txBody>
      </p:sp>
      <p:sp>
        <p:nvSpPr>
          <p:cNvPr id="553986" name="Rectangle 3"/>
          <p:cNvSpPr>
            <a:spLocks noGrp="1" noChangeArrowheads="1"/>
          </p:cNvSpPr>
          <p:nvPr>
            <p:ph type="body" sz="half" idx="1"/>
          </p:nvPr>
        </p:nvSpPr>
        <p:spPr>
          <a:xfrm>
            <a:off x="533400" y="1981200"/>
            <a:ext cx="7924800" cy="2514600"/>
          </a:xfrm>
        </p:spPr>
        <p:txBody>
          <a:bodyPr/>
          <a:lstStyle/>
          <a:p>
            <a:pPr>
              <a:lnSpc>
                <a:spcPct val="80000"/>
              </a:lnSpc>
              <a:buClr>
                <a:srgbClr val="A50021"/>
              </a:buClr>
              <a:buSzPct val="70000"/>
              <a:buFont typeface="Monotype Sorts" pitchFamily="2" charset="2"/>
              <a:buChar char="l"/>
            </a:pPr>
            <a:r>
              <a:rPr lang="en-US" sz="2400" b="1" smtClean="0"/>
              <a:t>Price Proposals</a:t>
            </a:r>
          </a:p>
          <a:p>
            <a:pPr lvl="1">
              <a:lnSpc>
                <a:spcPct val="80000"/>
              </a:lnSpc>
              <a:buClr>
                <a:srgbClr val="A50021"/>
              </a:buClr>
              <a:buSzPct val="70000"/>
              <a:buFont typeface="Wingdings" pitchFamily="2" charset="2"/>
              <a:buChar char="Ø"/>
            </a:pPr>
            <a:r>
              <a:rPr lang="en-US" sz="2000" b="1" smtClean="0"/>
              <a:t>Fixed Price &gt; $650K (DFARS 215.404-2)</a:t>
            </a:r>
          </a:p>
          <a:p>
            <a:pPr lvl="1">
              <a:lnSpc>
                <a:spcPct val="80000"/>
              </a:lnSpc>
              <a:buClr>
                <a:srgbClr val="A50021"/>
              </a:buClr>
              <a:buSzPct val="70000"/>
              <a:buFont typeface="Wingdings" pitchFamily="2" charset="2"/>
              <a:buChar char="Ø"/>
            </a:pPr>
            <a:r>
              <a:rPr lang="en-US" sz="2000" b="1" smtClean="0"/>
              <a:t>Cost Type   &gt; $10M   (DFARS 215.404-2)</a:t>
            </a:r>
          </a:p>
          <a:p>
            <a:pPr>
              <a:lnSpc>
                <a:spcPct val="80000"/>
              </a:lnSpc>
              <a:buClr>
                <a:srgbClr val="A50021"/>
              </a:buClr>
              <a:buSzPct val="70000"/>
              <a:buFont typeface="Monotype Sorts" pitchFamily="2" charset="2"/>
              <a:buChar char="l"/>
            </a:pPr>
            <a:r>
              <a:rPr lang="en-US" sz="2400" b="1" smtClean="0"/>
              <a:t>Accounting System</a:t>
            </a:r>
          </a:p>
          <a:p>
            <a:pPr>
              <a:lnSpc>
                <a:spcPct val="80000"/>
              </a:lnSpc>
              <a:buClr>
                <a:srgbClr val="A50021"/>
              </a:buClr>
              <a:buSzPct val="70000"/>
              <a:buFont typeface="Monotype Sorts" pitchFamily="2" charset="2"/>
              <a:buChar char="l"/>
            </a:pPr>
            <a:r>
              <a:rPr lang="en-US" sz="2400" b="1" smtClean="0"/>
              <a:t>Financial Condition/Capability</a:t>
            </a:r>
          </a:p>
          <a:p>
            <a:pPr>
              <a:lnSpc>
                <a:spcPct val="80000"/>
              </a:lnSpc>
              <a:buClr>
                <a:srgbClr val="A50021"/>
              </a:buClr>
              <a:buSzPct val="70000"/>
              <a:buFont typeface="Monotype Sorts" pitchFamily="2" charset="2"/>
              <a:buNone/>
            </a:pPr>
            <a:endParaRPr lang="en-US" sz="2400" b="1" smtClean="0"/>
          </a:p>
          <a:p>
            <a:pPr>
              <a:lnSpc>
                <a:spcPct val="80000"/>
              </a:lnSpc>
              <a:buClr>
                <a:srgbClr val="A50021"/>
              </a:buClr>
              <a:buSzPct val="70000"/>
              <a:buFont typeface="Monotype Sorts" pitchFamily="2" charset="2"/>
              <a:buChar char="l"/>
            </a:pPr>
            <a:endParaRPr lang="en-US" sz="2400" b="1" smtClean="0"/>
          </a:p>
        </p:txBody>
      </p:sp>
      <p:sp>
        <p:nvSpPr>
          <p:cNvPr id="553987" name="Line 4"/>
          <p:cNvSpPr>
            <a:spLocks noChangeShapeType="1"/>
          </p:cNvSpPr>
          <p:nvPr/>
        </p:nvSpPr>
        <p:spPr bwMode="auto">
          <a:xfrm>
            <a:off x="304800" y="1752600"/>
            <a:ext cx="8610600" cy="0"/>
          </a:xfrm>
          <a:prstGeom prst="line">
            <a:avLst/>
          </a:prstGeom>
          <a:noFill/>
          <a:ln w="57150">
            <a:solidFill>
              <a:schemeClr val="tx1"/>
            </a:solidFill>
            <a:round/>
            <a:headEnd/>
            <a:tailEnd/>
          </a:ln>
        </p:spPr>
        <p:txBody>
          <a:bodyPr wrap="none" anchor="ctr"/>
          <a:lstStyle/>
          <a:p>
            <a:endParaRPr lang="en-US"/>
          </a:p>
        </p:txBody>
      </p:sp>
      <p:sp>
        <p:nvSpPr>
          <p:cNvPr id="553988" name="Line 5"/>
          <p:cNvSpPr>
            <a:spLocks noChangeShapeType="1"/>
          </p:cNvSpPr>
          <p:nvPr/>
        </p:nvSpPr>
        <p:spPr bwMode="auto">
          <a:xfrm>
            <a:off x="304800" y="1676400"/>
            <a:ext cx="8610600" cy="0"/>
          </a:xfrm>
          <a:prstGeom prst="line">
            <a:avLst/>
          </a:prstGeom>
          <a:noFill/>
          <a:ln w="57150">
            <a:solidFill>
              <a:srgbClr val="FF0000"/>
            </a:solidFill>
            <a:round/>
            <a:headEnd/>
            <a:tailEnd/>
          </a:ln>
        </p:spPr>
        <p:txBody>
          <a:bodyPr wrap="none" anchor="ctr"/>
          <a:lstStyle/>
          <a:p>
            <a:endParaRPr lang="en-US"/>
          </a:p>
        </p:txBody>
      </p:sp>
      <p:sp>
        <p:nvSpPr>
          <p:cNvPr id="556038" name="Rectangle 6"/>
          <p:cNvSpPr>
            <a:spLocks noChangeArrowheads="1"/>
          </p:cNvSpPr>
          <p:nvPr/>
        </p:nvSpPr>
        <p:spPr bwMode="auto">
          <a:xfrm>
            <a:off x="228600" y="228600"/>
            <a:ext cx="8686800" cy="6324600"/>
          </a:xfrm>
          <a:prstGeom prst="rect">
            <a:avLst/>
          </a:prstGeom>
          <a:noFill/>
          <a:ln w="76200">
            <a:solidFill>
              <a:srgbClr val="333399"/>
            </a:solidFill>
            <a:miter lim="800000"/>
            <a:headEnd/>
            <a:tailEnd/>
          </a:ln>
          <a:effectLst>
            <a:outerShdw dist="107763" dir="2700000" algn="ctr" rotWithShape="0">
              <a:schemeClr val="bg2"/>
            </a:outerShdw>
          </a:effectLst>
        </p:spPr>
        <p:txBody>
          <a:bodyPr wrap="none" anchor="ctr"/>
          <a:lstStyle/>
          <a:p>
            <a:pPr eaLnBrk="0" hangingPunct="0">
              <a:defRPr/>
            </a:pPr>
            <a:endParaRPr lang="en-US" sz="1800">
              <a:cs typeface="+mn-cs"/>
            </a:endParaRPr>
          </a:p>
        </p:txBody>
      </p:sp>
      <p:pic>
        <p:nvPicPr>
          <p:cNvPr id="553990" name="Picture 8" descr="MCj01982900000[1]"/>
          <p:cNvPicPr>
            <a:picLocks noGrp="1" noChangeAspect="1" noChangeArrowheads="1"/>
          </p:cNvPicPr>
          <p:nvPr>
            <p:ph sz="quarter" idx="2"/>
          </p:nvPr>
        </p:nvPicPr>
        <p:blipFill>
          <a:blip r:embed="rId3"/>
          <a:srcRect/>
          <a:stretch>
            <a:fillRect/>
          </a:stretch>
        </p:blipFill>
        <p:spPr>
          <a:xfrm>
            <a:off x="6096000" y="3886200"/>
            <a:ext cx="2389188" cy="2438400"/>
          </a:xfrm>
        </p:spPr>
      </p:pic>
      <p:sp>
        <p:nvSpPr>
          <p:cNvPr id="553991" name="Text Box 9"/>
          <p:cNvSpPr txBox="1">
            <a:spLocks noChangeArrowheads="1"/>
          </p:cNvSpPr>
          <p:nvPr/>
        </p:nvSpPr>
        <p:spPr bwMode="auto">
          <a:xfrm>
            <a:off x="2209800" y="4724400"/>
            <a:ext cx="3124200" cy="94615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800" b="1" i="1">
                <a:solidFill>
                  <a:srgbClr val="0000FF"/>
                </a:solidFill>
              </a:rPr>
              <a:t>Primarily PCO Requested</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7941</TotalTime>
  <Words>2672</Words>
  <Application>Microsoft Office PowerPoint</Application>
  <PresentationFormat>On-screen Show (4:3)</PresentationFormat>
  <Paragraphs>452</Paragraphs>
  <Slides>42</Slides>
  <Notes>41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0" baseType="lpstr">
      <vt:lpstr>Times New Roman</vt:lpstr>
      <vt:lpstr>Arial</vt:lpstr>
      <vt:lpstr>Monotype Sorts</vt:lpstr>
      <vt:lpstr>Wingdings</vt:lpstr>
      <vt:lpstr>Symbol</vt:lpstr>
      <vt:lpstr>Default Design</vt:lpstr>
      <vt:lpstr>Clip</vt:lpstr>
      <vt:lpstr>Chart</vt:lpstr>
      <vt:lpstr>PowerPoint Presentation</vt:lpstr>
      <vt:lpstr>PowerPoint Presentation</vt:lpstr>
      <vt:lpstr>PowerPoint Presentation</vt:lpstr>
      <vt:lpstr>Department of Defense (DoD) Organization</vt:lpstr>
      <vt:lpstr>DEFENSE CONTRACT AUDIT AGENCY</vt:lpstr>
      <vt:lpstr>    DCAA ORGANIZATION</vt:lpstr>
      <vt:lpstr>DCAA FLAs vs. Auditors</vt:lpstr>
      <vt:lpstr>DCAA Services</vt:lpstr>
      <vt:lpstr>DCAA Services - Preaward Review Types</vt:lpstr>
      <vt:lpstr>PowerPoint Presentation</vt:lpstr>
      <vt:lpstr>FAR 15.402  Pricing Policy</vt:lpstr>
      <vt:lpstr>FAR 9.103  Responsible Contractors</vt:lpstr>
      <vt:lpstr>FAR and DFARS   Key References</vt:lpstr>
      <vt:lpstr>FAR 9.104-1   General Standards</vt:lpstr>
      <vt:lpstr>DFARS 209.104-1 / 242.7501   General Standards</vt:lpstr>
      <vt:lpstr>FAR 9.104-3   Applying the Standards</vt:lpstr>
      <vt:lpstr>FAR 9.104-4   Subcontractors</vt:lpstr>
      <vt:lpstr>FAR 9.105   Obtaining Information</vt:lpstr>
      <vt:lpstr>FAR 9.105   Obtaining Information</vt:lpstr>
      <vt:lpstr>FAR 19.6 &amp; 19.8   Small Businesses &amp; 8(a)</vt:lpstr>
      <vt:lpstr>FAR 1.102-4(e)  Role of the Acquisition Team</vt:lpstr>
      <vt:lpstr>DCAA Services -  Preaward Surveys</vt:lpstr>
      <vt:lpstr>DCAA Services -  Preaward Surveys – BEST PRACTICE </vt:lpstr>
      <vt:lpstr>DCAA Services -  Financial Condition/Capability</vt:lpstr>
      <vt:lpstr>PowerPoint Presentation</vt:lpstr>
      <vt:lpstr>RFP Items to Request -  Financial Condition</vt:lpstr>
      <vt:lpstr>Key Financial Condition Steps</vt:lpstr>
      <vt:lpstr>8 Key Financial Ratios</vt:lpstr>
      <vt:lpstr>Benchmarking Key Ratios</vt:lpstr>
      <vt:lpstr>Key Financial Capability Steps</vt:lpstr>
      <vt:lpstr>DCAA Services -  Preaward Accounting System (17740)</vt:lpstr>
      <vt:lpstr>DCAA Services -  Preaward Accounting System (17740)</vt:lpstr>
      <vt:lpstr>Best Practices - Preaward Reviews</vt:lpstr>
      <vt:lpstr>PowerPoint Presentation</vt:lpstr>
      <vt:lpstr>PowerPoint Presentation</vt:lpstr>
      <vt:lpstr>PowerPoint Presentation</vt:lpstr>
      <vt:lpstr>PowerPoint Presentation</vt:lpstr>
      <vt:lpstr>WHAT IS AN ADEQUATE COST PROPOSAL?</vt:lpstr>
      <vt:lpstr>WHAT IS AN ADEQUATE COST PROPOSAL?</vt:lpstr>
      <vt:lpstr>WHAT IS AN ADEQUATE COST PROPOSAL</vt:lpstr>
      <vt:lpstr>WHAT TO EXPECT - DCAA AUDIT PROCESS</vt:lpstr>
      <vt:lpstr>Questions?</vt:lpstr>
    </vt:vector>
  </TitlesOfParts>
  <Company>DCAA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DCAA Preaward Surveys</dc:title>
  <dc:creator>Thomas Fritzsche</dc:creator>
  <cp:lastModifiedBy>"lewisj"</cp:lastModifiedBy>
  <cp:revision>437</cp:revision>
  <cp:lastPrinted>2000-08-04T18:52:06Z</cp:lastPrinted>
  <dcterms:created xsi:type="dcterms:W3CDTF">1998-11-30T14:40:54Z</dcterms:created>
  <dcterms:modified xsi:type="dcterms:W3CDTF">2015-03-11T12:43:24Z</dcterms:modified>
</cp:coreProperties>
</file>